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258" r:id="rId3"/>
    <p:sldId id="287" r:id="rId4"/>
    <p:sldId id="259" r:id="rId5"/>
    <p:sldId id="288" r:id="rId6"/>
    <p:sldId id="289" r:id="rId7"/>
    <p:sldId id="257" r:id="rId8"/>
    <p:sldId id="290" r:id="rId9"/>
    <p:sldId id="291" r:id="rId10"/>
    <p:sldId id="292" r:id="rId11"/>
    <p:sldId id="293" r:id="rId12"/>
    <p:sldId id="260" r:id="rId13"/>
    <p:sldId id="262" r:id="rId14"/>
    <p:sldId id="294" r:id="rId15"/>
    <p:sldId id="295" r:id="rId16"/>
    <p:sldId id="296" r:id="rId17"/>
    <p:sldId id="297" r:id="rId18"/>
    <p:sldId id="261" r:id="rId19"/>
    <p:sldId id="265" r:id="rId20"/>
    <p:sldId id="268" r:id="rId21"/>
    <p:sldId id="272" r:id="rId22"/>
    <p:sldId id="273" r:id="rId23"/>
    <p:sldId id="274" r:id="rId24"/>
    <p:sldId id="275" r:id="rId25"/>
    <p:sldId id="280" r:id="rId26"/>
    <p:sldId id="278" r:id="rId27"/>
    <p:sldId id="270" r:id="rId28"/>
    <p:sldId id="279"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8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7A0904-914B-2440-8661-B01BA7C4CEF5}" type="datetimeFigureOut">
              <a:rPr lang="en-US" smtClean="0"/>
              <a:t>16/7/12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ED5E0B-E97D-D743-9583-754DC34F48D7}" type="slidenum">
              <a:rPr lang="en-US" smtClean="0"/>
              <a:t>‹#›</a:t>
            </a:fld>
            <a:endParaRPr lang="en-US"/>
          </a:p>
        </p:txBody>
      </p:sp>
    </p:spTree>
    <p:extLst>
      <p:ext uri="{BB962C8B-B14F-4D97-AF65-F5344CB8AC3E}">
        <p14:creationId xmlns:p14="http://schemas.microsoft.com/office/powerpoint/2010/main" val="1444460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AADE5-272C-4B4C-AC99-4EDD21A0971B}" type="datetimeFigureOut">
              <a:rPr lang="en-US" smtClean="0"/>
              <a:t>16/7/12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3C617-1E6E-934D-A133-BB925501D846}" type="slidenum">
              <a:rPr lang="en-US" smtClean="0"/>
              <a:t>‹#›</a:t>
            </a:fld>
            <a:endParaRPr lang="en-US"/>
          </a:p>
        </p:txBody>
      </p:sp>
    </p:spTree>
    <p:extLst>
      <p:ext uri="{BB962C8B-B14F-4D97-AF65-F5344CB8AC3E}">
        <p14:creationId xmlns:p14="http://schemas.microsoft.com/office/powerpoint/2010/main" val="2867281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ltLang="zh-TW"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p:txBody>
          <a:bodyPr/>
          <a:lstStyle/>
          <a:p>
            <a:fld id="{C793558B-2769-4140-AB59-C897A63FAFC8}" type="datetime1">
              <a:rPr lang="zh-TW" altLang="en-US" smtClean="0"/>
              <a:t>16/7/12</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1CB17F7D-703C-4D4D-84F1-601A25A0EEC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FabLab-NKNU 高師大自造者基地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7C6967D-CF45-1249-85FA-67A0BC2FB277}"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4" name="Slide Number Placeholder 3"/>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ltLang="zh-TW"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BD3470AB-765A-8844-AE51-1469F9D6BE28}"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ltLang="zh-TW"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9B0E6D36-9051-9C48-B850-61B8A094CE96}"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ltLang="zh-TW"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753EF722-8269-654C-AEA4-B7B791EF37F7}"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ltLang="zh-TW"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0EB17D25-D355-7847-BCE7-0C972CCED500}"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B79888EB-E74B-6E45-8CC8-99FC48D0AF5E}"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ltLang="zh-TW"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C7508118-61EF-F047-8B0D-CC4CA8548828}"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1CB17F7D-703C-4D4D-84F1-601A25A0EEC2}" type="slidenum">
              <a:rPr lang="en-US" smtClean="0"/>
              <a:pPr/>
              <a:t>‹#›</a:t>
            </a:fld>
            <a:endParaRPr lang="en-US"/>
          </a:p>
        </p:txBody>
      </p:sp>
      <p:pic>
        <p:nvPicPr>
          <p:cNvPr id="7" name="Picture 6" descr="SectionHeaderLef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35B84798-3A3C-894E-9183-34A6E06A2BE6}"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7" name="Date Placeholder 6"/>
          <p:cNvSpPr>
            <a:spLocks noGrp="1"/>
          </p:cNvSpPr>
          <p:nvPr>
            <p:ph type="dt" sz="half" idx="10"/>
          </p:nvPr>
        </p:nvSpPr>
        <p:spPr/>
        <p:txBody>
          <a:bodyPr/>
          <a:lstStyle/>
          <a:p>
            <a:fld id="{866F9560-C2C4-474A-AD22-927CC7F15491}" type="datetime1">
              <a:rPr lang="zh-TW" altLang="en-US" smtClean="0"/>
              <a:t>16/7/12</a:t>
            </a:fld>
            <a:endParaRPr lang="en-US"/>
          </a:p>
        </p:txBody>
      </p:sp>
      <p:sp>
        <p:nvSpPr>
          <p:cNvPr id="8" name="Footer Placeholder 7"/>
          <p:cNvSpPr>
            <a:spLocks noGrp="1"/>
          </p:cNvSpPr>
          <p:nvPr>
            <p:ph type="ftr" sz="quarter" idx="11"/>
          </p:nvPr>
        </p:nvSpPr>
        <p:spPr/>
        <p:txBody>
          <a:bodyPr/>
          <a:lstStyle/>
          <a:p>
            <a:r>
              <a:rPr lang="en-US" smtClean="0"/>
              <a:t>FabLab-NKNU 高師大自造者基地</a:t>
            </a:r>
            <a:endParaRPr lang="en-US"/>
          </a:p>
        </p:txBody>
      </p:sp>
      <p:sp>
        <p:nvSpPr>
          <p:cNvPr id="9" name="Slide Number Placeholder 8"/>
          <p:cNvSpPr>
            <a:spLocks noGrp="1"/>
          </p:cNvSpPr>
          <p:nvPr>
            <p:ph type="sldNum" sz="quarter" idx="12"/>
          </p:nvPr>
        </p:nvSpPr>
        <p:spPr/>
        <p:txBody>
          <a:bodyPr/>
          <a:lstStyle/>
          <a:p>
            <a:fld id="{1CB17F7D-703C-4D4D-84F1-601A25A0EEC2}"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9D10BD64-6781-CE45-A610-6B91C8A80F5B}"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47E82D3D-4BFE-8A45-90EF-9F33A3C7D398}"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F1F0322B-876C-D541-852D-2051C8E375C9}"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a:p>
        </p:txBody>
      </p:sp>
      <p:sp>
        <p:nvSpPr>
          <p:cNvPr id="3" name="Date Placeholder 2"/>
          <p:cNvSpPr>
            <a:spLocks noGrp="1"/>
          </p:cNvSpPr>
          <p:nvPr>
            <p:ph type="dt" sz="half" idx="10"/>
          </p:nvPr>
        </p:nvSpPr>
        <p:spPr/>
        <p:txBody>
          <a:bodyPr/>
          <a:lstStyle/>
          <a:p>
            <a:fld id="{AFCD6B83-4A3C-1246-A5EC-1C36BA433C52}" type="datetime1">
              <a:rPr lang="zh-TW" altLang="en-US" smtClean="0"/>
              <a:t>16/7/12</a:t>
            </a:fld>
            <a:endParaRPr lang="en-US"/>
          </a:p>
        </p:txBody>
      </p:sp>
      <p:sp>
        <p:nvSpPr>
          <p:cNvPr id="4" name="Footer Placeholder 3"/>
          <p:cNvSpPr>
            <a:spLocks noGrp="1"/>
          </p:cNvSpPr>
          <p:nvPr>
            <p:ph type="ftr" sz="quarter" idx="11"/>
          </p:nvPr>
        </p:nvSpPr>
        <p:spPr/>
        <p:txBody>
          <a:bodyPr/>
          <a:lstStyle/>
          <a:p>
            <a:r>
              <a:rPr lang="en-US" smtClean="0"/>
              <a:t>FabLab-NKNU 高師大自造者基地</a:t>
            </a:r>
            <a:endParaRPr lang="en-US"/>
          </a:p>
        </p:txBody>
      </p:sp>
      <p:sp>
        <p:nvSpPr>
          <p:cNvPr id="5" name="Slide Number Placeholder 4"/>
          <p:cNvSpPr>
            <a:spLocks noGrp="1"/>
          </p:cNvSpPr>
          <p:nvPr>
            <p:ph type="sldNum" sz="quarter" idx="12"/>
          </p:nvPr>
        </p:nvSpPr>
        <p:spPr/>
        <p:txBody>
          <a:bodyPr/>
          <a:lstStyle/>
          <a:p>
            <a:fld id="{1CB17F7D-703C-4D4D-84F1-601A25A0EE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ltLang="zh-TW"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DF98E57B-33CE-C24B-98FC-309C0F31A723}" type="datetime1">
              <a:rPr lang="zh-TW" altLang="en-US" smtClean="0"/>
              <a:t>16/7/12</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FabLab-NKNU 高師大自造者基地</a:t>
            </a:r>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1CB17F7D-703C-4D4D-84F1-601A25A0EEC2}"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ab.cba.mit.edu/about/char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hyperlink" Target="http://www.fablab.nknu.edu.tw" TargetMode="External"/><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manufacturingerp.techtarget.com/definition/Maker-moveme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hatis.techtarget.com/definition/3-D-printing-rapid-prototyping-stereolighography-or-architectural-modeling" TargetMode="External"/><Relationship Id="rId4" Type="http://schemas.openxmlformats.org/officeDocument/2006/relationships/hyperlink" Target="http://whatis.techtarget.com/definition/laser" TargetMode="External"/><Relationship Id="rId5" Type="http://schemas.openxmlformats.org/officeDocument/2006/relationships/hyperlink" Target="http://whatis.techtarget.com/definition/CAD-computer-aided-design" TargetMode="External"/><Relationship Id="rId6" Type="http://schemas.openxmlformats.org/officeDocument/2006/relationships/hyperlink" Target="http://searchcio.techtarget.com/definition/entrepreneur" TargetMode="External"/><Relationship Id="rId1" Type="http://schemas.openxmlformats.org/officeDocument/2006/relationships/slideLayout" Target="../slideLayouts/slideLayout2.xml"/><Relationship Id="rId2" Type="http://schemas.openxmlformats.org/officeDocument/2006/relationships/hyperlink" Target="http://searchmanufacturingerp.techtarget.com/definition/Makerspa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hatis.techtarget.com/definition/brand" TargetMode="External"/><Relationship Id="rId3" Type="http://schemas.openxmlformats.org/officeDocument/2006/relationships/hyperlink" Target="http://whatis.techtarget.com/definition/STEM-science-technology-engineering-and-mathemat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ov/stem" TargetMode="External"/><Relationship Id="rId3" Type="http://schemas.openxmlformats.org/officeDocument/2006/relationships/hyperlink" Target="http://www.whitehouse.gov/the-press-office/president-obama-expands-educate-innovate-campaign-excellence-science-technology-e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FabLab</a:t>
            </a:r>
            <a:r>
              <a:rPr lang="en-US" dirty="0" smtClean="0"/>
              <a:t>-NKNU </a:t>
            </a:r>
            <a:br>
              <a:rPr lang="en-US" dirty="0" smtClean="0"/>
            </a:br>
            <a:r>
              <a:rPr lang="zh-TW" altLang="en-US" dirty="0" smtClean="0"/>
              <a:t>高師大自造者基地</a:t>
            </a:r>
            <a:endParaRPr lang="en-US" dirty="0"/>
          </a:p>
        </p:txBody>
      </p:sp>
      <p:sp>
        <p:nvSpPr>
          <p:cNvPr id="3" name="Subtitle 2"/>
          <p:cNvSpPr>
            <a:spLocks noGrp="1"/>
          </p:cNvSpPr>
          <p:nvPr>
            <p:ph type="subTitle" idx="1"/>
          </p:nvPr>
        </p:nvSpPr>
        <p:spPr/>
        <p:txBody>
          <a:bodyPr>
            <a:normAutofit/>
          </a:bodyPr>
          <a:lstStyle/>
          <a:p>
            <a:pPr algn="ctr"/>
            <a:r>
              <a:rPr lang="zh-TW" altLang="en-US" sz="2400" dirty="0" smtClean="0">
                <a:solidFill>
                  <a:srgbClr val="008000"/>
                </a:solidFill>
              </a:rPr>
              <a:t>國立高雄師範大學</a:t>
            </a:r>
            <a:r>
              <a:rPr lang="en-US" altLang="zh-TW" sz="2400" dirty="0" smtClean="0">
                <a:solidFill>
                  <a:srgbClr val="008000"/>
                </a:solidFill>
              </a:rPr>
              <a:t>  </a:t>
            </a:r>
            <a:r>
              <a:rPr lang="zh-TW" altLang="en-US" sz="2400" dirty="0" smtClean="0">
                <a:solidFill>
                  <a:srgbClr val="008000"/>
                </a:solidFill>
              </a:rPr>
              <a:t>科技學院</a:t>
            </a:r>
            <a:r>
              <a:rPr lang="en-US" altLang="zh-TW" sz="2400" dirty="0" smtClean="0">
                <a:solidFill>
                  <a:srgbClr val="008000"/>
                </a:solidFill>
              </a:rPr>
              <a:t> </a:t>
            </a:r>
            <a:endParaRPr lang="en-US" sz="2400" dirty="0">
              <a:solidFill>
                <a:srgbClr val="008000"/>
              </a:solidFill>
            </a:endParaRPr>
          </a:p>
        </p:txBody>
      </p:sp>
      <p:sp>
        <p:nvSpPr>
          <p:cNvPr id="4" name="Date Placeholder 3"/>
          <p:cNvSpPr>
            <a:spLocks noGrp="1"/>
          </p:cNvSpPr>
          <p:nvPr>
            <p:ph type="dt" sz="half" idx="10"/>
          </p:nvPr>
        </p:nvSpPr>
        <p:spPr/>
        <p:txBody>
          <a:bodyPr/>
          <a:lstStyle/>
          <a:p>
            <a:fld id="{D529AE35-1A38-FF4F-A574-2B07634FF9CB}" type="datetime1">
              <a:rPr lang="zh-TW" altLang="en-US" smtClean="0"/>
              <a:t>16/7/12</a:t>
            </a:fld>
            <a:endParaRPr lang="en-US"/>
          </a:p>
        </p:txBody>
      </p:sp>
      <p:sp>
        <p:nvSpPr>
          <p:cNvPr id="5" name="Footer Placeholder 4"/>
          <p:cNvSpPr>
            <a:spLocks noGrp="1"/>
          </p:cNvSpPr>
          <p:nvPr>
            <p:ph type="ftr" sz="quarter" idx="3"/>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3600" dirty="0" smtClean="0"/>
              <a:t>教育部推動創新自造教育改進計畫</a:t>
            </a:r>
            <a:r>
              <a:rPr lang="en-US" altLang="zh-TW" sz="3600" dirty="0" smtClean="0"/>
              <a:t/>
            </a:r>
            <a:br>
              <a:rPr lang="en-US" altLang="zh-TW" sz="3600" dirty="0" smtClean="0"/>
            </a:br>
            <a:r>
              <a:rPr lang="zh-TW" altLang="en-US" sz="2800" dirty="0" smtClean="0">
                <a:solidFill>
                  <a:srgbClr val="008000"/>
                </a:solidFill>
              </a:rPr>
              <a:t>師資培育大學自造者基地建置計畫</a:t>
            </a:r>
            <a:endParaRPr lang="en-US" sz="2800" dirty="0">
              <a:solidFill>
                <a:srgbClr val="008000"/>
              </a:solidFill>
            </a:endParaRPr>
          </a:p>
        </p:txBody>
      </p:sp>
      <p:sp>
        <p:nvSpPr>
          <p:cNvPr id="3" name="Content Placeholder 2"/>
          <p:cNvSpPr>
            <a:spLocks noGrp="1"/>
          </p:cNvSpPr>
          <p:nvPr>
            <p:ph idx="1"/>
          </p:nvPr>
        </p:nvSpPr>
        <p:spPr>
          <a:xfrm>
            <a:off x="658813" y="2111375"/>
            <a:ext cx="8086726" cy="460375"/>
          </a:xfrm>
        </p:spPr>
        <p:txBody>
          <a:bodyPr>
            <a:noAutofit/>
          </a:bodyPr>
          <a:lstStyle/>
          <a:p>
            <a:pPr marL="0" indent="0">
              <a:buNone/>
            </a:pPr>
            <a:r>
              <a:rPr lang="en-US" dirty="0" err="1">
                <a:solidFill>
                  <a:schemeClr val="accent2"/>
                </a:solidFill>
              </a:rPr>
              <a:t>FabLab</a:t>
            </a:r>
            <a:r>
              <a:rPr lang="en-US" dirty="0">
                <a:solidFill>
                  <a:schemeClr val="accent2"/>
                </a:solidFill>
              </a:rPr>
              <a:t>-NKNU</a:t>
            </a:r>
            <a:r>
              <a:rPr lang="zh-TW" altLang="en-US" dirty="0">
                <a:solidFill>
                  <a:schemeClr val="accent2"/>
                </a:solidFill>
              </a:rPr>
              <a:t>高師大自造者</a:t>
            </a:r>
            <a:r>
              <a:rPr lang="zh-TW" altLang="en-US" dirty="0" smtClean="0">
                <a:solidFill>
                  <a:schemeClr val="accent2"/>
                </a:solidFill>
              </a:rPr>
              <a:t>基地</a:t>
            </a:r>
            <a:r>
              <a:rPr lang="en-US" altLang="zh-TW" dirty="0" smtClean="0">
                <a:solidFill>
                  <a:schemeClr val="accent2"/>
                </a:solidFill>
              </a:rPr>
              <a:t> </a:t>
            </a:r>
            <a:r>
              <a:rPr lang="zh-TW" altLang="en-US" dirty="0" smtClean="0">
                <a:solidFill>
                  <a:srgbClr val="008000"/>
                </a:solidFill>
              </a:rPr>
              <a:t>太陽</a:t>
            </a:r>
            <a:r>
              <a:rPr lang="zh-TW" altLang="en-US" dirty="0">
                <a:solidFill>
                  <a:srgbClr val="008000"/>
                </a:solidFill>
              </a:rPr>
              <a:t>系星球運作模式深耕偏鄉地區</a:t>
            </a:r>
            <a:endParaRPr lang="en-US" dirty="0">
              <a:solidFill>
                <a:srgbClr val="008000"/>
              </a:solidFill>
            </a:endParaRPr>
          </a:p>
        </p:txBody>
      </p:sp>
      <p:pic>
        <p:nvPicPr>
          <p:cNvPr id="4" name="Picture 3" descr="基地結構.jpg"/>
          <p:cNvPicPr/>
          <p:nvPr/>
        </p:nvPicPr>
        <p:blipFill>
          <a:blip r:embed="rId2" cstate="email">
            <a:extLst>
              <a:ext uri="{28A0092B-C50C-407E-A947-70E740481C1C}">
                <a14:useLocalDpi xmlns:a14="http://schemas.microsoft.com/office/drawing/2010/main"/>
              </a:ext>
            </a:extLst>
          </a:blip>
          <a:stretch>
            <a:fillRect/>
          </a:stretch>
        </p:blipFill>
        <p:spPr>
          <a:xfrm>
            <a:off x="4403725" y="2778125"/>
            <a:ext cx="3930650" cy="3722101"/>
          </a:xfrm>
          <a:prstGeom prst="rect">
            <a:avLst/>
          </a:prstGeom>
        </p:spPr>
      </p:pic>
      <p:sp>
        <p:nvSpPr>
          <p:cNvPr id="5" name="Content Placeholder 2"/>
          <p:cNvSpPr txBox="1">
            <a:spLocks/>
          </p:cNvSpPr>
          <p:nvPr/>
        </p:nvSpPr>
        <p:spPr>
          <a:xfrm>
            <a:off x="888999" y="2571750"/>
            <a:ext cx="2857501" cy="1397002"/>
          </a:xfrm>
          <a:prstGeom prst="rect">
            <a:avLst/>
          </a:prstGeom>
        </p:spPr>
        <p:txBody>
          <a:bodyPr vert="horz" lIns="91440" tIns="45720" rIns="91440" bIns="45720" rtlCol="0">
            <a:normAutofit fontScale="77500" lnSpcReduction="20000"/>
          </a:bodyPr>
          <a:lst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zh-TW" altLang="en-US" sz="1800" dirty="0" smtClean="0"/>
              <a:t>中心（恆星）基地</a:t>
            </a:r>
            <a:r>
              <a:rPr lang="en-US" altLang="zh-TW" sz="1800" dirty="0" smtClean="0"/>
              <a:t> </a:t>
            </a:r>
            <a:r>
              <a:rPr lang="zh-TW" altLang="en-US" sz="1800" dirty="0" smtClean="0"/>
              <a:t>（</a:t>
            </a:r>
            <a:r>
              <a:rPr lang="en-US" altLang="zh-TW" sz="1800" dirty="0" smtClean="0"/>
              <a:t>1</a:t>
            </a:r>
            <a:r>
              <a:rPr lang="zh-TW" altLang="en-US" sz="1800" dirty="0" smtClean="0"/>
              <a:t>）</a:t>
            </a:r>
            <a:endParaRPr lang="en-US" altLang="zh-TW" sz="1800" dirty="0" smtClean="0"/>
          </a:p>
          <a:p>
            <a:pPr>
              <a:spcBef>
                <a:spcPts val="600"/>
              </a:spcBef>
            </a:pPr>
            <a:r>
              <a:rPr lang="zh-TW" altLang="en-US" sz="1800" dirty="0" smtClean="0"/>
              <a:t>區域（行星）基地</a:t>
            </a:r>
            <a:r>
              <a:rPr lang="en-US" altLang="zh-TW" sz="1800" dirty="0" smtClean="0"/>
              <a:t> (20) </a:t>
            </a:r>
            <a:r>
              <a:rPr lang="zh-TW" altLang="en-US" sz="1800" dirty="0" smtClean="0"/>
              <a:t>講師</a:t>
            </a:r>
            <a:r>
              <a:rPr lang="en-US" altLang="zh-TW" sz="1800" dirty="0" smtClean="0"/>
              <a:t>(60)</a:t>
            </a:r>
          </a:p>
          <a:p>
            <a:pPr>
              <a:spcBef>
                <a:spcPts val="600"/>
              </a:spcBef>
            </a:pPr>
            <a:r>
              <a:rPr lang="zh-TW" altLang="en-US" sz="1800" dirty="0" smtClean="0"/>
              <a:t>衛星學校</a:t>
            </a:r>
            <a:r>
              <a:rPr lang="en-US" altLang="zh-TW" sz="1800" dirty="0" smtClean="0"/>
              <a:t> (200)</a:t>
            </a:r>
          </a:p>
          <a:p>
            <a:pPr>
              <a:spcBef>
                <a:spcPts val="600"/>
              </a:spcBef>
            </a:pPr>
            <a:r>
              <a:rPr lang="zh-TW" altLang="en-US" sz="1800" dirty="0" smtClean="0"/>
              <a:t>種子教師</a:t>
            </a:r>
            <a:r>
              <a:rPr lang="en-US" altLang="zh-TW" sz="1800" dirty="0" smtClean="0"/>
              <a:t> (400)</a:t>
            </a:r>
          </a:p>
          <a:p>
            <a:pPr>
              <a:spcBef>
                <a:spcPts val="600"/>
              </a:spcBef>
            </a:pPr>
            <a:r>
              <a:rPr lang="zh-TW" altLang="en-US" sz="1800" dirty="0" smtClean="0"/>
              <a:t>創學（衛星）基地</a:t>
            </a:r>
            <a:r>
              <a:rPr lang="en-US" altLang="zh-TW" sz="1800" dirty="0" smtClean="0"/>
              <a:t> (7)</a:t>
            </a:r>
          </a:p>
          <a:p>
            <a:pPr marL="0" indent="0">
              <a:buFont typeface="Wingdings" pitchFamily="2" charset="2"/>
              <a:buNone/>
            </a:pPr>
            <a:endParaRPr lang="en-US" dirty="0"/>
          </a:p>
        </p:txBody>
      </p:sp>
      <p:pic>
        <p:nvPicPr>
          <p:cNvPr id="6" name="Picture 5" descr="太陽系.jpg"/>
          <p:cNvPicPr/>
          <p:nvPr/>
        </p:nvPicPr>
        <p:blipFill rotWithShape="1">
          <a:blip r:embed="rId3" cstate="email">
            <a:extLst>
              <a:ext uri="{28A0092B-C50C-407E-A947-70E740481C1C}">
                <a14:useLocalDpi xmlns:a14="http://schemas.microsoft.com/office/drawing/2010/main"/>
              </a:ext>
            </a:extLst>
          </a:blip>
          <a:srcRect/>
          <a:stretch/>
        </p:blipFill>
        <p:spPr>
          <a:xfrm>
            <a:off x="968374" y="3889376"/>
            <a:ext cx="2714625" cy="2579060"/>
          </a:xfrm>
          <a:prstGeom prst="rect">
            <a:avLst/>
          </a:prstGeom>
        </p:spPr>
      </p:pic>
      <p:sp>
        <p:nvSpPr>
          <p:cNvPr id="7" name="Date Placeholder 6"/>
          <p:cNvSpPr>
            <a:spLocks noGrp="1"/>
          </p:cNvSpPr>
          <p:nvPr>
            <p:ph type="dt" sz="half" idx="10"/>
          </p:nvPr>
        </p:nvSpPr>
        <p:spPr/>
        <p:txBody>
          <a:bodyPr/>
          <a:lstStyle/>
          <a:p>
            <a:fld id="{D85308E6-36E7-494A-8200-4F7ACDDF9A59}" type="datetime1">
              <a:rPr lang="zh-TW" altLang="en-US" smtClean="0"/>
              <a:t>16/7/12</a:t>
            </a:fld>
            <a:endParaRPr lang="en-US"/>
          </a:p>
        </p:txBody>
      </p:sp>
      <p:sp>
        <p:nvSpPr>
          <p:cNvPr id="8" name="Footer Placeholder 7"/>
          <p:cNvSpPr>
            <a:spLocks noGrp="1"/>
          </p:cNvSpPr>
          <p:nvPr>
            <p:ph type="ftr" sz="quarter" idx="11"/>
          </p:nvPr>
        </p:nvSpPr>
        <p:spPr/>
        <p:txBody>
          <a:bodyPr/>
          <a:lstStyle/>
          <a:p>
            <a:r>
              <a:rPr lang="en-US" smtClean="0"/>
              <a:t>FabLab-NKNU 高師大自造者基地</a:t>
            </a:r>
            <a:endParaRPr lang="en-US"/>
          </a:p>
        </p:txBody>
      </p:sp>
      <p:sp>
        <p:nvSpPr>
          <p:cNvPr id="9" name="Slide Number Placeholder 8"/>
          <p:cNvSpPr>
            <a:spLocks noGrp="1"/>
          </p:cNvSpPr>
          <p:nvPr>
            <p:ph type="sldNum" sz="quarter" idx="12"/>
          </p:nvPr>
        </p:nvSpPr>
        <p:spPr/>
        <p:txBody>
          <a:bodyPr/>
          <a:lstStyle/>
          <a:p>
            <a:fld id="{1CB17F7D-703C-4D4D-84F1-601A25A0EEC2}" type="slidenum">
              <a:rPr lang="en-US" smtClean="0"/>
              <a:pPr/>
              <a:t>10</a:t>
            </a:fld>
            <a:endParaRPr lang="en-US"/>
          </a:p>
        </p:txBody>
      </p:sp>
    </p:spTree>
    <p:extLst>
      <p:ext uri="{BB962C8B-B14F-4D97-AF65-F5344CB8AC3E}">
        <p14:creationId xmlns:p14="http://schemas.microsoft.com/office/powerpoint/2010/main" val="39240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
            </a:r>
            <a:br>
              <a:rPr lang="en-US" sz="4000" dirty="0" smtClean="0"/>
            </a:br>
            <a:r>
              <a:rPr lang="en-US" sz="4000" dirty="0" err="1" smtClean="0"/>
              <a:t>FabLab</a:t>
            </a:r>
            <a:r>
              <a:rPr lang="en-US" sz="4000" dirty="0"/>
              <a:t>-NKNU</a:t>
            </a:r>
            <a:r>
              <a:rPr lang="zh-TW" altLang="en-US" sz="4000" dirty="0"/>
              <a:t>高師大自造者基地</a:t>
            </a:r>
            <a:r>
              <a:rPr lang="en-US" altLang="zh-TW" sz="4800" dirty="0"/>
              <a:t/>
            </a:r>
            <a:br>
              <a:rPr lang="en-US" altLang="zh-TW" sz="4800" dirty="0"/>
            </a:br>
            <a:r>
              <a:rPr lang="zh-TW" altLang="en-US" sz="2800" dirty="0" smtClean="0">
                <a:solidFill>
                  <a:srgbClr val="008000"/>
                </a:solidFill>
              </a:rPr>
              <a:t>區域基地分布圖及衛星學校分布圖</a:t>
            </a:r>
            <a:endParaRPr lang="en-US" sz="2800" dirty="0">
              <a:solidFill>
                <a:srgbClr val="008000"/>
              </a:solidFill>
            </a:endParaRPr>
          </a:p>
        </p:txBody>
      </p:sp>
      <p:grpSp>
        <p:nvGrpSpPr>
          <p:cNvPr id="5" name="Group 4"/>
          <p:cNvGrpSpPr/>
          <p:nvPr/>
        </p:nvGrpSpPr>
        <p:grpSpPr>
          <a:xfrm>
            <a:off x="484188" y="2592979"/>
            <a:ext cx="8210079" cy="3881251"/>
            <a:chOff x="484188" y="2592979"/>
            <a:chExt cx="8210079" cy="3881251"/>
          </a:xfrm>
        </p:grpSpPr>
        <p:pic>
          <p:nvPicPr>
            <p:cNvPr id="6" name="Picture 5" descr="IMG_141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4188" y="2592979"/>
              <a:ext cx="3944937" cy="3881250"/>
            </a:xfrm>
            <a:prstGeom prst="rect">
              <a:avLst/>
            </a:prstGeom>
          </p:spPr>
        </p:pic>
        <p:pic>
          <p:nvPicPr>
            <p:cNvPr id="7" name="Picture 6" descr="IMG_143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2625" y="2592980"/>
              <a:ext cx="4201642" cy="3881250"/>
            </a:xfrm>
            <a:prstGeom prst="rect">
              <a:avLst/>
            </a:prstGeom>
          </p:spPr>
        </p:pic>
      </p:grpSp>
      <p:sp>
        <p:nvSpPr>
          <p:cNvPr id="8" name="TextBox 7"/>
          <p:cNvSpPr txBox="1"/>
          <p:nvPr/>
        </p:nvSpPr>
        <p:spPr>
          <a:xfrm>
            <a:off x="801688" y="2127250"/>
            <a:ext cx="3627437" cy="369332"/>
          </a:xfrm>
          <a:prstGeom prst="rect">
            <a:avLst/>
          </a:prstGeom>
          <a:noFill/>
        </p:spPr>
        <p:txBody>
          <a:bodyPr wrap="square" rtlCol="0">
            <a:spAutoFit/>
          </a:bodyPr>
          <a:lstStyle/>
          <a:p>
            <a:r>
              <a:rPr lang="zh-TW" altLang="en-US" dirty="0" smtClean="0"/>
              <a:t>中心基地所屬區域基地分布圖</a:t>
            </a:r>
            <a:endParaRPr lang="en-US" dirty="0"/>
          </a:p>
        </p:txBody>
      </p:sp>
      <p:sp>
        <p:nvSpPr>
          <p:cNvPr id="9" name="TextBox 8"/>
          <p:cNvSpPr txBox="1"/>
          <p:nvPr/>
        </p:nvSpPr>
        <p:spPr>
          <a:xfrm>
            <a:off x="4856164" y="2127250"/>
            <a:ext cx="3627437" cy="369332"/>
          </a:xfrm>
          <a:prstGeom prst="rect">
            <a:avLst/>
          </a:prstGeom>
          <a:noFill/>
        </p:spPr>
        <p:txBody>
          <a:bodyPr wrap="square" rtlCol="0">
            <a:spAutoFit/>
          </a:bodyPr>
          <a:lstStyle/>
          <a:p>
            <a:r>
              <a:rPr lang="zh-TW" altLang="en-US" dirty="0" smtClean="0"/>
              <a:t>勝利區域基地所屬衛星學分布圖</a:t>
            </a:r>
            <a:endParaRPr lang="en-US" dirty="0"/>
          </a:p>
        </p:txBody>
      </p:sp>
      <p:sp>
        <p:nvSpPr>
          <p:cNvPr id="3" name="Date Placeholder 2"/>
          <p:cNvSpPr>
            <a:spLocks noGrp="1"/>
          </p:cNvSpPr>
          <p:nvPr>
            <p:ph type="dt" sz="half" idx="10"/>
          </p:nvPr>
        </p:nvSpPr>
        <p:spPr/>
        <p:txBody>
          <a:bodyPr/>
          <a:lstStyle/>
          <a:p>
            <a:fld id="{57F4C769-10B6-E44D-92D6-220B777E985C}" type="datetime1">
              <a:rPr lang="zh-TW" altLang="en-US" smtClean="0"/>
              <a:t>16/7/12</a:t>
            </a:fld>
            <a:endParaRPr lang="en-US"/>
          </a:p>
        </p:txBody>
      </p:sp>
      <p:sp>
        <p:nvSpPr>
          <p:cNvPr id="4" name="Footer Placeholder 3"/>
          <p:cNvSpPr>
            <a:spLocks noGrp="1"/>
          </p:cNvSpPr>
          <p:nvPr>
            <p:ph type="ftr" sz="quarter" idx="11"/>
          </p:nvPr>
        </p:nvSpPr>
        <p:spPr/>
        <p:txBody>
          <a:bodyPr/>
          <a:lstStyle/>
          <a:p>
            <a:r>
              <a:rPr lang="en-US" smtClean="0"/>
              <a:t>FabLab-NKNU 高師大自造者基地</a:t>
            </a:r>
            <a:endParaRPr lang="en-US"/>
          </a:p>
        </p:txBody>
      </p:sp>
      <p:sp>
        <p:nvSpPr>
          <p:cNvPr id="10" name="Slide Number Placeholder 9"/>
          <p:cNvSpPr>
            <a:spLocks noGrp="1"/>
          </p:cNvSpPr>
          <p:nvPr>
            <p:ph type="sldNum" sz="quarter" idx="12"/>
          </p:nvPr>
        </p:nvSpPr>
        <p:spPr/>
        <p:txBody>
          <a:bodyPr/>
          <a:lstStyle/>
          <a:p>
            <a:fld id="{1CB17F7D-703C-4D4D-84F1-601A25A0EEC2}" type="slidenum">
              <a:rPr lang="en-US" smtClean="0"/>
              <a:pPr/>
              <a:t>11</a:t>
            </a:fld>
            <a:endParaRPr lang="en-US"/>
          </a:p>
        </p:txBody>
      </p:sp>
    </p:spTree>
    <p:extLst>
      <p:ext uri="{BB962C8B-B14F-4D97-AF65-F5344CB8AC3E}">
        <p14:creationId xmlns:p14="http://schemas.microsoft.com/office/powerpoint/2010/main" val="402146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Maker </a:t>
            </a:r>
            <a:r>
              <a:rPr lang="zh-TW" altLang="en-US" dirty="0" smtClean="0"/>
              <a:t>應具備的基本技術</a:t>
            </a:r>
            <a:endParaRPr lang="en-US" dirty="0"/>
          </a:p>
        </p:txBody>
      </p:sp>
      <p:sp>
        <p:nvSpPr>
          <p:cNvPr id="3" name="Content Placeholder 2"/>
          <p:cNvSpPr>
            <a:spLocks noGrp="1"/>
          </p:cNvSpPr>
          <p:nvPr>
            <p:ph idx="1"/>
          </p:nvPr>
        </p:nvSpPr>
        <p:spPr>
          <a:xfrm>
            <a:off x="2286000" y="2554163"/>
            <a:ext cx="6197600" cy="3840163"/>
          </a:xfrm>
        </p:spPr>
        <p:txBody>
          <a:bodyPr>
            <a:normAutofit/>
          </a:bodyPr>
          <a:lstStyle/>
          <a:p>
            <a:r>
              <a:rPr lang="zh-TW" altLang="en-US" sz="3200" dirty="0" smtClean="0">
                <a:solidFill>
                  <a:schemeClr val="accent3">
                    <a:lumMod val="75000"/>
                  </a:schemeClr>
                </a:solidFill>
              </a:rPr>
              <a:t>傳統輔助自造技術</a:t>
            </a:r>
            <a:endParaRPr lang="en-US" altLang="zh-TW" sz="3200" dirty="0" smtClean="0">
              <a:solidFill>
                <a:schemeClr val="accent3">
                  <a:lumMod val="75000"/>
                </a:schemeClr>
              </a:solidFill>
            </a:endParaRPr>
          </a:p>
          <a:p>
            <a:r>
              <a:rPr lang="zh-TW" altLang="en-US" sz="3200" dirty="0" smtClean="0">
                <a:solidFill>
                  <a:schemeClr val="accent3">
                    <a:lumMod val="75000"/>
                  </a:schemeClr>
                </a:solidFill>
              </a:rPr>
              <a:t>數位輔助自造技術</a:t>
            </a:r>
            <a:endParaRPr lang="en-US" altLang="zh-TW" sz="3200" dirty="0" smtClean="0">
              <a:solidFill>
                <a:schemeClr val="accent3">
                  <a:lumMod val="75000"/>
                </a:schemeClr>
              </a:solidFill>
            </a:endParaRPr>
          </a:p>
          <a:p>
            <a:r>
              <a:rPr lang="zh-TW" altLang="en-US" sz="3200" dirty="0" smtClean="0">
                <a:solidFill>
                  <a:schemeClr val="accent3">
                    <a:lumMod val="75000"/>
                  </a:schemeClr>
                </a:solidFill>
              </a:rPr>
              <a:t>數位控制技術</a:t>
            </a:r>
            <a:endParaRPr lang="en-US" altLang="zh-TW" sz="3200" dirty="0" smtClean="0">
              <a:solidFill>
                <a:schemeClr val="accent3">
                  <a:lumMod val="75000"/>
                </a:schemeClr>
              </a:solidFill>
            </a:endParaRPr>
          </a:p>
          <a:p>
            <a:r>
              <a:rPr lang="en-US" sz="3200" dirty="0" smtClean="0">
                <a:solidFill>
                  <a:schemeClr val="accent3">
                    <a:lumMod val="75000"/>
                  </a:schemeClr>
                </a:solidFill>
              </a:rPr>
              <a:t>3D</a:t>
            </a:r>
            <a:r>
              <a:rPr lang="zh-TW" altLang="en-US" sz="3200" dirty="0" smtClean="0">
                <a:solidFill>
                  <a:schemeClr val="accent3">
                    <a:lumMod val="75000"/>
                  </a:schemeClr>
                </a:solidFill>
              </a:rPr>
              <a:t>繪圖建模能力</a:t>
            </a:r>
            <a:endParaRPr lang="en-US" sz="3200" dirty="0">
              <a:solidFill>
                <a:schemeClr val="accent3">
                  <a:lumMod val="75000"/>
                </a:schemeClr>
              </a:solidFill>
            </a:endParaRPr>
          </a:p>
        </p:txBody>
      </p:sp>
      <p:sp>
        <p:nvSpPr>
          <p:cNvPr id="4" name="Date Placeholder 3"/>
          <p:cNvSpPr>
            <a:spLocks noGrp="1"/>
          </p:cNvSpPr>
          <p:nvPr>
            <p:ph type="dt" sz="half" idx="10"/>
          </p:nvPr>
        </p:nvSpPr>
        <p:spPr/>
        <p:txBody>
          <a:bodyPr/>
          <a:lstStyle/>
          <a:p>
            <a:fld id="{A2358317-7563-BA41-AD2F-F283EA48205B}"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3200" dirty="0" smtClean="0">
                <a:solidFill>
                  <a:srgbClr val="008000"/>
                </a:solidFill>
              </a:rPr>
              <a:t>師資及學生</a:t>
            </a:r>
            <a:r>
              <a:rPr lang="en-US" altLang="zh-TW" sz="3200" dirty="0" smtClean="0">
                <a:solidFill>
                  <a:srgbClr val="008000"/>
                </a:solidFill>
              </a:rPr>
              <a:t>Maker</a:t>
            </a:r>
            <a:r>
              <a:rPr lang="zh-TW" altLang="en-US" sz="3200" dirty="0" smtClean="0">
                <a:solidFill>
                  <a:srgbClr val="008000"/>
                </a:solidFill>
              </a:rPr>
              <a:t>培訓模式</a:t>
            </a:r>
            <a:r>
              <a:rPr lang="en-US" sz="3200" dirty="0">
                <a:solidFill>
                  <a:srgbClr val="008000"/>
                </a:solidFill>
              </a:rPr>
              <a:t/>
            </a:r>
            <a:br>
              <a:rPr lang="en-US" sz="3200" dirty="0">
                <a:solidFill>
                  <a:srgbClr val="008000"/>
                </a:solidFill>
              </a:rPr>
            </a:br>
            <a:r>
              <a:rPr lang="en-US" sz="3200" dirty="0" smtClean="0">
                <a:solidFill>
                  <a:srgbClr val="008000"/>
                </a:solidFill>
              </a:rPr>
              <a:t>Learning by Doing</a:t>
            </a:r>
            <a:endParaRPr lang="en-US" sz="3200" dirty="0">
              <a:solidFill>
                <a:srgbClr val="008000"/>
              </a:solidFill>
            </a:endParaRPr>
          </a:p>
        </p:txBody>
      </p:sp>
      <p:sp>
        <p:nvSpPr>
          <p:cNvPr id="3" name="Content Placeholder 2"/>
          <p:cNvSpPr>
            <a:spLocks noGrp="1"/>
          </p:cNvSpPr>
          <p:nvPr>
            <p:ph idx="1"/>
          </p:nvPr>
        </p:nvSpPr>
        <p:spPr>
          <a:xfrm>
            <a:off x="809625" y="2286000"/>
            <a:ext cx="7937500" cy="4016375"/>
          </a:xfrm>
        </p:spPr>
        <p:txBody>
          <a:bodyPr/>
          <a:lstStyle/>
          <a:p>
            <a:r>
              <a:rPr lang="zh-TW" altLang="en-US" sz="2400" dirty="0" smtClean="0"/>
              <a:t>修繕物品</a:t>
            </a:r>
            <a:r>
              <a:rPr lang="en-US" altLang="zh-TW" sz="2400" dirty="0" smtClean="0"/>
              <a:t>/</a:t>
            </a:r>
            <a:r>
              <a:rPr lang="zh-TW" altLang="en-US" sz="2400" dirty="0" smtClean="0"/>
              <a:t>客製化需求</a:t>
            </a:r>
            <a:r>
              <a:rPr lang="en-US" altLang="zh-TW" sz="2400" dirty="0" smtClean="0"/>
              <a:t>/</a:t>
            </a:r>
            <a:r>
              <a:rPr lang="zh-TW" altLang="en-US" sz="2400" dirty="0" smtClean="0"/>
              <a:t>創意創新</a:t>
            </a:r>
            <a:r>
              <a:rPr lang="en-US" altLang="zh-TW" sz="2400" dirty="0" smtClean="0"/>
              <a:t>/</a:t>
            </a:r>
            <a:r>
              <a:rPr lang="zh-TW" altLang="en-US" sz="2400" dirty="0" smtClean="0"/>
              <a:t>樣品原型</a:t>
            </a:r>
            <a:endParaRPr lang="en-US" altLang="zh-TW" sz="2400" dirty="0" smtClean="0"/>
          </a:p>
          <a:p>
            <a:r>
              <a:rPr lang="zh-TW" altLang="en-US" sz="2400" dirty="0" smtClean="0"/>
              <a:t>手繪草圖能力</a:t>
            </a:r>
            <a:r>
              <a:rPr lang="en-US" altLang="zh-TW" sz="2400" dirty="0" smtClean="0"/>
              <a:t>/2D, 3D </a:t>
            </a:r>
            <a:r>
              <a:rPr lang="zh-TW" altLang="en-US" sz="2400" dirty="0" smtClean="0"/>
              <a:t>繪圖建模能力</a:t>
            </a:r>
            <a:endParaRPr lang="en-US" altLang="zh-TW" sz="2400" dirty="0" smtClean="0"/>
          </a:p>
          <a:p>
            <a:r>
              <a:rPr lang="zh-TW" altLang="en-US" sz="2400" dirty="0" smtClean="0"/>
              <a:t>功能需求及技術能力分析清單</a:t>
            </a:r>
            <a:endParaRPr lang="en-US" altLang="zh-TW" sz="2400" dirty="0" smtClean="0"/>
          </a:p>
          <a:p>
            <a:r>
              <a:rPr lang="zh-TW" altLang="en-US" sz="2400" dirty="0" smtClean="0"/>
              <a:t>設備需求及操作能力分析清單</a:t>
            </a:r>
            <a:endParaRPr lang="en-US" altLang="zh-TW" sz="2400" dirty="0" smtClean="0"/>
          </a:p>
          <a:p>
            <a:r>
              <a:rPr lang="zh-TW" altLang="en-US" sz="2400" dirty="0" smtClean="0"/>
              <a:t>修繕及客製化（問題解決導向學習）</a:t>
            </a:r>
            <a:endParaRPr lang="en-US" altLang="zh-TW" sz="2400" dirty="0" smtClean="0"/>
          </a:p>
          <a:p>
            <a:r>
              <a:rPr lang="zh-TW" altLang="en-US" sz="2400" dirty="0" smtClean="0"/>
              <a:t>團隊分工學習及系統整合（專案創新導向學習）</a:t>
            </a:r>
            <a:endParaRPr lang="en-US" altLang="zh-TW" sz="2400" dirty="0" smtClean="0"/>
          </a:p>
          <a:p>
            <a:pPr>
              <a:buNone/>
            </a:pPr>
            <a:endParaRPr lang="en-US" altLang="zh-TW" dirty="0" smtClean="0"/>
          </a:p>
          <a:p>
            <a:endParaRPr lang="en-US" dirty="0"/>
          </a:p>
        </p:txBody>
      </p:sp>
      <p:sp>
        <p:nvSpPr>
          <p:cNvPr id="4" name="Date Placeholder 3"/>
          <p:cNvSpPr>
            <a:spLocks noGrp="1"/>
          </p:cNvSpPr>
          <p:nvPr>
            <p:ph type="dt" sz="half" idx="10"/>
          </p:nvPr>
        </p:nvSpPr>
        <p:spPr/>
        <p:txBody>
          <a:bodyPr/>
          <a:lstStyle/>
          <a:p>
            <a:fld id="{E1D84B45-F692-1947-BC31-E2BDA2251BCA}"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3600" dirty="0" smtClean="0"/>
              <a:t>中小學</a:t>
            </a:r>
            <a:r>
              <a:rPr lang="en-US" altLang="zh-TW" sz="3600" dirty="0" smtClean="0"/>
              <a:t>Maker</a:t>
            </a:r>
            <a:r>
              <a:rPr lang="zh-TW" altLang="en-US" sz="3600" dirty="0" smtClean="0"/>
              <a:t>教育推動的瓶頸和問題</a:t>
            </a:r>
            <a:r>
              <a:rPr lang="en-US" altLang="zh-TW" sz="3600" dirty="0" smtClean="0"/>
              <a:t/>
            </a:r>
            <a:br>
              <a:rPr lang="en-US" altLang="zh-TW" sz="3600" dirty="0" smtClean="0"/>
            </a:br>
            <a:r>
              <a:rPr lang="zh-TW" altLang="en-US" sz="2800" dirty="0" smtClean="0">
                <a:solidFill>
                  <a:srgbClr val="008000"/>
                </a:solidFill>
              </a:rPr>
              <a:t>目前現況</a:t>
            </a:r>
            <a:endParaRPr lang="en-US" sz="2800" dirty="0">
              <a:solidFill>
                <a:srgbClr val="008000"/>
              </a:solidFill>
            </a:endParaRPr>
          </a:p>
        </p:txBody>
      </p:sp>
      <p:sp>
        <p:nvSpPr>
          <p:cNvPr id="3" name="Content Placeholder 2"/>
          <p:cNvSpPr>
            <a:spLocks noGrp="1"/>
          </p:cNvSpPr>
          <p:nvPr>
            <p:ph idx="1"/>
          </p:nvPr>
        </p:nvSpPr>
        <p:spPr>
          <a:xfrm>
            <a:off x="1555750" y="2286000"/>
            <a:ext cx="6927850" cy="4127500"/>
          </a:xfrm>
        </p:spPr>
        <p:txBody>
          <a:bodyPr/>
          <a:lstStyle/>
          <a:p>
            <a:r>
              <a:rPr lang="zh-TW" altLang="en-US" sz="2400" dirty="0" smtClean="0"/>
              <a:t>中小學對</a:t>
            </a:r>
            <a:r>
              <a:rPr lang="en-US" altLang="zh-TW" sz="2400" dirty="0" smtClean="0"/>
              <a:t>Maker</a:t>
            </a:r>
            <a:r>
              <a:rPr lang="zh-TW" altLang="en-US" sz="2400" dirty="0" smtClean="0"/>
              <a:t>教育的定義及方向不清楚</a:t>
            </a:r>
            <a:endParaRPr lang="en-US" altLang="zh-TW" sz="2400" dirty="0" smtClean="0"/>
          </a:p>
          <a:p>
            <a:r>
              <a:rPr lang="zh-TW" altLang="en-US" sz="2400" dirty="0" smtClean="0"/>
              <a:t>中小學再</a:t>
            </a:r>
            <a:r>
              <a:rPr lang="en-US" altLang="zh-TW" sz="2400" dirty="0" smtClean="0"/>
              <a:t>Maker</a:t>
            </a:r>
            <a:r>
              <a:rPr lang="zh-TW" altLang="en-US" sz="2400" dirty="0" smtClean="0"/>
              <a:t>師資人數及技術能量不足</a:t>
            </a:r>
            <a:endParaRPr lang="en-US" altLang="zh-TW" sz="2400" dirty="0" smtClean="0"/>
          </a:p>
          <a:p>
            <a:r>
              <a:rPr lang="zh-TW" altLang="en-US" sz="2400" dirty="0" smtClean="0"/>
              <a:t>中小學在</a:t>
            </a:r>
            <a:r>
              <a:rPr lang="en-US" altLang="zh-TW" sz="2400" dirty="0" smtClean="0"/>
              <a:t>Maker</a:t>
            </a:r>
            <a:r>
              <a:rPr lang="zh-TW" altLang="en-US" sz="2400" dirty="0" smtClean="0"/>
              <a:t>師資之培訓無機制及標準</a:t>
            </a:r>
            <a:endParaRPr lang="en-US" altLang="zh-TW" sz="2400" dirty="0" smtClean="0"/>
          </a:p>
          <a:p>
            <a:r>
              <a:rPr lang="zh-TW" altLang="en-US" sz="2400" dirty="0" smtClean="0"/>
              <a:t>中小學無適當時段排課，以前都自然發展</a:t>
            </a:r>
            <a:endParaRPr lang="en-US" altLang="zh-TW" sz="2400" dirty="0" smtClean="0"/>
          </a:p>
          <a:p>
            <a:r>
              <a:rPr lang="zh-TW" altLang="en-US" sz="2400" dirty="0" smtClean="0"/>
              <a:t>中小學無經費及能力建置自造教室及設備</a:t>
            </a:r>
            <a:endParaRPr lang="en-US" altLang="zh-TW" sz="2400" dirty="0" smtClean="0"/>
          </a:p>
          <a:p>
            <a:r>
              <a:rPr lang="zh-TW" altLang="en-US" sz="2400" dirty="0" smtClean="0"/>
              <a:t>中小學無適當自造教育之教具及教材教法</a:t>
            </a:r>
            <a:endParaRPr lang="en-US" altLang="zh-TW" sz="2400" dirty="0" smtClean="0"/>
          </a:p>
          <a:p>
            <a:r>
              <a:rPr lang="zh-TW" altLang="en-US" sz="2400" dirty="0" smtClean="0"/>
              <a:t>中小學急於尋找發展方向跟上</a:t>
            </a:r>
            <a:r>
              <a:rPr lang="en-US" altLang="zh-TW" sz="2400" dirty="0" smtClean="0"/>
              <a:t>107</a:t>
            </a:r>
            <a:r>
              <a:rPr lang="zh-TW" altLang="en-US" sz="2400" dirty="0" smtClean="0"/>
              <a:t>年新課綱</a:t>
            </a:r>
            <a:endParaRPr lang="en-US" altLang="zh-TW" sz="2400" dirty="0" smtClean="0"/>
          </a:p>
          <a:p>
            <a:endParaRPr lang="en-US" altLang="zh-TW" dirty="0" smtClean="0"/>
          </a:p>
          <a:p>
            <a:endParaRPr lang="en-US" altLang="zh-TW" dirty="0" smtClean="0"/>
          </a:p>
          <a:p>
            <a:endParaRPr lang="en-US" altLang="zh-TW" dirty="0" smtClean="0"/>
          </a:p>
          <a:p>
            <a:endParaRPr lang="en-US" dirty="0"/>
          </a:p>
        </p:txBody>
      </p:sp>
      <p:sp>
        <p:nvSpPr>
          <p:cNvPr id="4" name="Date Placeholder 3"/>
          <p:cNvSpPr>
            <a:spLocks noGrp="1"/>
          </p:cNvSpPr>
          <p:nvPr>
            <p:ph type="dt" sz="half" idx="10"/>
          </p:nvPr>
        </p:nvSpPr>
        <p:spPr/>
        <p:txBody>
          <a:bodyPr/>
          <a:lstStyle/>
          <a:p>
            <a:fld id="{ECB5872B-DA7E-5242-A48B-13C9984F2350}"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14</a:t>
            </a:fld>
            <a:endParaRPr lang="en-US"/>
          </a:p>
        </p:txBody>
      </p:sp>
    </p:spTree>
    <p:extLst>
      <p:ext uri="{BB962C8B-B14F-4D97-AF65-F5344CB8AC3E}">
        <p14:creationId xmlns:p14="http://schemas.microsoft.com/office/powerpoint/2010/main" val="307383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3600" dirty="0" smtClean="0"/>
              <a:t>高師大自造者基地協助中小學</a:t>
            </a:r>
            <a:r>
              <a:rPr lang="en-US" altLang="zh-TW" sz="3600" dirty="0" smtClean="0"/>
              <a:t/>
            </a:r>
            <a:br>
              <a:rPr lang="en-US" altLang="zh-TW" sz="3600" dirty="0" smtClean="0"/>
            </a:br>
            <a:r>
              <a:rPr lang="zh-TW" altLang="en-US" sz="3600" dirty="0" smtClean="0"/>
              <a:t>推動自造教發展策略（Ｉ）</a:t>
            </a:r>
            <a:endParaRPr lang="en-US" sz="3600" dirty="0"/>
          </a:p>
        </p:txBody>
      </p:sp>
      <p:sp>
        <p:nvSpPr>
          <p:cNvPr id="3" name="Content Placeholder 2"/>
          <p:cNvSpPr>
            <a:spLocks noGrp="1"/>
          </p:cNvSpPr>
          <p:nvPr>
            <p:ph idx="1"/>
          </p:nvPr>
        </p:nvSpPr>
        <p:spPr>
          <a:xfrm>
            <a:off x="492125" y="2286000"/>
            <a:ext cx="7991475" cy="3840163"/>
          </a:xfrm>
        </p:spPr>
        <p:txBody>
          <a:bodyPr/>
          <a:lstStyle/>
          <a:p>
            <a:r>
              <a:rPr lang="zh-TW" altLang="en-US" dirty="0" smtClean="0"/>
              <a:t>基地建置示範</a:t>
            </a:r>
            <a:endParaRPr lang="en-US" altLang="zh-TW" dirty="0" smtClean="0"/>
          </a:p>
          <a:p>
            <a:r>
              <a:rPr lang="zh-TW" altLang="en-US" dirty="0" smtClean="0"/>
              <a:t>設備規格、性能、詢價、評估、試用、採購及標案規格制定</a:t>
            </a:r>
            <a:endParaRPr lang="en-US" altLang="zh-TW" dirty="0" smtClean="0"/>
          </a:p>
          <a:p>
            <a:r>
              <a:rPr lang="zh-TW" altLang="en-US" dirty="0" smtClean="0"/>
              <a:t>中心基地在各縣市與中小學合作建置區域基地培訓衛星學校教師</a:t>
            </a:r>
            <a:endParaRPr lang="en-US" altLang="zh-TW" dirty="0" smtClean="0"/>
          </a:p>
          <a:p>
            <a:r>
              <a:rPr lang="zh-TW" altLang="en-US" dirty="0" smtClean="0"/>
              <a:t>中心基地協助衛星學校建置創學衛星基地</a:t>
            </a:r>
            <a:endParaRPr lang="en-US" altLang="zh-TW" dirty="0" smtClean="0"/>
          </a:p>
          <a:p>
            <a:r>
              <a:rPr lang="zh-TW" altLang="en-US" dirty="0" smtClean="0"/>
              <a:t>中心基地開發超低價位開源</a:t>
            </a:r>
            <a:r>
              <a:rPr lang="en-US" altLang="zh-TW" dirty="0" smtClean="0"/>
              <a:t>『</a:t>
            </a:r>
            <a:r>
              <a:rPr lang="zh-TW" altLang="en-US" dirty="0" smtClean="0"/>
              <a:t>自造技術教學（學習）平台</a:t>
            </a:r>
            <a:r>
              <a:rPr lang="en-US" altLang="zh-TW" dirty="0" smtClean="0"/>
              <a:t>』</a:t>
            </a:r>
          </a:p>
          <a:p>
            <a:r>
              <a:rPr lang="zh-TW" altLang="en-US" dirty="0" smtClean="0"/>
              <a:t>中心基地開發自造技術教具教案之</a:t>
            </a:r>
            <a:r>
              <a:rPr lang="en-US" altLang="zh-TW" dirty="0" smtClean="0"/>
              <a:t>『</a:t>
            </a:r>
            <a:r>
              <a:rPr lang="zh-TW" altLang="en-US" dirty="0" smtClean="0"/>
              <a:t>教師手冊及學生手冊</a:t>
            </a:r>
            <a:r>
              <a:rPr lang="en-US" altLang="zh-TW" dirty="0" smtClean="0"/>
              <a:t>』</a:t>
            </a:r>
          </a:p>
          <a:p>
            <a:r>
              <a:rPr lang="zh-TW" altLang="en-US" dirty="0" smtClean="0"/>
              <a:t>創學衛星基地學校及學生作為新教材示範及實驗教學場域及對象</a:t>
            </a:r>
            <a:endParaRPr lang="en-US" altLang="zh-TW" dirty="0" smtClean="0"/>
          </a:p>
          <a:p>
            <a:endParaRPr lang="en-US" dirty="0"/>
          </a:p>
        </p:txBody>
      </p:sp>
      <p:sp>
        <p:nvSpPr>
          <p:cNvPr id="4" name="Date Placeholder 3"/>
          <p:cNvSpPr>
            <a:spLocks noGrp="1"/>
          </p:cNvSpPr>
          <p:nvPr>
            <p:ph type="dt" sz="half" idx="10"/>
          </p:nvPr>
        </p:nvSpPr>
        <p:spPr/>
        <p:txBody>
          <a:bodyPr/>
          <a:lstStyle/>
          <a:p>
            <a:fld id="{DB8C350C-BB53-6C41-96D0-5EC6BE4586D3}"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15</a:t>
            </a:fld>
            <a:endParaRPr lang="en-US"/>
          </a:p>
        </p:txBody>
      </p:sp>
    </p:spTree>
    <p:extLst>
      <p:ext uri="{BB962C8B-B14F-4D97-AF65-F5344CB8AC3E}">
        <p14:creationId xmlns:p14="http://schemas.microsoft.com/office/powerpoint/2010/main" val="397908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3600" dirty="0"/>
              <a:t>高師大自造者基地協助中小學</a:t>
            </a:r>
            <a:r>
              <a:rPr lang="en-US" altLang="zh-TW" sz="3600" dirty="0"/>
              <a:t/>
            </a:r>
            <a:br>
              <a:rPr lang="en-US" altLang="zh-TW" sz="3600" dirty="0"/>
            </a:br>
            <a:r>
              <a:rPr lang="zh-TW" altLang="en-US" sz="3600" dirty="0"/>
              <a:t>推動自造教發展策略（</a:t>
            </a:r>
            <a:r>
              <a:rPr lang="zh-TW" altLang="en-US" sz="3600" dirty="0" smtClean="0"/>
              <a:t>ＩＩ）</a:t>
            </a:r>
            <a:endParaRPr lang="en-US" sz="3600" dirty="0"/>
          </a:p>
        </p:txBody>
      </p:sp>
      <p:sp>
        <p:nvSpPr>
          <p:cNvPr id="4" name="Content Placeholder 2"/>
          <p:cNvSpPr>
            <a:spLocks noGrp="1"/>
          </p:cNvSpPr>
          <p:nvPr>
            <p:ph idx="1"/>
          </p:nvPr>
        </p:nvSpPr>
        <p:spPr>
          <a:xfrm>
            <a:off x="492125" y="2286000"/>
            <a:ext cx="7991475" cy="3840163"/>
          </a:xfrm>
        </p:spPr>
        <p:txBody>
          <a:bodyPr/>
          <a:lstStyle/>
          <a:p>
            <a:pPr marL="0" indent="0">
              <a:buNone/>
            </a:pPr>
            <a:r>
              <a:rPr lang="zh-TW" altLang="en-US" dirty="0" smtClean="0"/>
              <a:t>培訓四大類自造技術</a:t>
            </a:r>
            <a:endParaRPr lang="en-US" altLang="zh-TW" dirty="0" smtClean="0"/>
          </a:p>
          <a:p>
            <a:r>
              <a:rPr lang="zh-TW" altLang="en-US" dirty="0" smtClean="0"/>
              <a:t>傳統輔助自造技術</a:t>
            </a:r>
            <a:endParaRPr lang="en-US" altLang="zh-TW" dirty="0" smtClean="0"/>
          </a:p>
          <a:p>
            <a:r>
              <a:rPr lang="zh-TW" altLang="en-US" dirty="0" smtClean="0"/>
              <a:t>數位輔助自造技術</a:t>
            </a:r>
            <a:endParaRPr lang="en-US" altLang="zh-TW" dirty="0" smtClean="0"/>
          </a:p>
          <a:p>
            <a:r>
              <a:rPr lang="zh-TW" altLang="en-US" dirty="0" smtClean="0"/>
              <a:t>數位控制及物聯網技術</a:t>
            </a:r>
            <a:endParaRPr lang="en-US" altLang="zh-TW" dirty="0" smtClean="0"/>
          </a:p>
          <a:p>
            <a:r>
              <a:rPr lang="en-US" altLang="zh-TW" dirty="0" smtClean="0"/>
              <a:t>3D</a:t>
            </a:r>
            <a:r>
              <a:rPr lang="zh-TW" altLang="en-US" dirty="0" smtClean="0"/>
              <a:t>繪圖及建模技術</a:t>
            </a:r>
            <a:endParaRPr lang="en-US" altLang="zh-TW" dirty="0" smtClean="0"/>
          </a:p>
          <a:p>
            <a:pPr marL="0" indent="0">
              <a:buNone/>
            </a:pPr>
            <a:r>
              <a:rPr lang="zh-TW" altLang="en-US" dirty="0" smtClean="0"/>
              <a:t>建立創意實現之系統整合能力</a:t>
            </a:r>
            <a:endParaRPr lang="en-US" altLang="zh-TW" dirty="0" smtClean="0"/>
          </a:p>
          <a:p>
            <a:r>
              <a:rPr lang="zh-TW" altLang="en-US" dirty="0" smtClean="0"/>
              <a:t>「自造技術輔助教學（學習）平台」串聯四大類技術輔助學習</a:t>
            </a:r>
            <a:endParaRPr lang="en-US" altLang="zh-TW" dirty="0" smtClean="0"/>
          </a:p>
          <a:p>
            <a:pPr marL="0" indent="0">
              <a:buNone/>
            </a:pPr>
            <a:endParaRPr lang="en-US" altLang="zh-TW" dirty="0" smtClean="0"/>
          </a:p>
          <a:p>
            <a:endParaRPr lang="en-US" altLang="zh-TW" dirty="0" smtClean="0"/>
          </a:p>
          <a:p>
            <a:endParaRPr lang="en-US" altLang="zh-TW" dirty="0" smtClean="0"/>
          </a:p>
          <a:p>
            <a:endParaRPr lang="en-US" altLang="zh-TW" dirty="0" smtClean="0"/>
          </a:p>
          <a:p>
            <a:endParaRPr lang="en-US" dirty="0"/>
          </a:p>
        </p:txBody>
      </p:sp>
      <p:sp>
        <p:nvSpPr>
          <p:cNvPr id="3" name="Date Placeholder 2"/>
          <p:cNvSpPr>
            <a:spLocks noGrp="1"/>
          </p:cNvSpPr>
          <p:nvPr>
            <p:ph type="dt" sz="half" idx="10"/>
          </p:nvPr>
        </p:nvSpPr>
        <p:spPr/>
        <p:txBody>
          <a:bodyPr/>
          <a:lstStyle/>
          <a:p>
            <a:fld id="{DEDDF722-CA5C-F14C-84F1-9F1C3114265D}"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16</a:t>
            </a:fld>
            <a:endParaRPr lang="en-US"/>
          </a:p>
        </p:txBody>
      </p:sp>
    </p:spTree>
    <p:extLst>
      <p:ext uri="{BB962C8B-B14F-4D97-AF65-F5344CB8AC3E}">
        <p14:creationId xmlns:p14="http://schemas.microsoft.com/office/powerpoint/2010/main" val="15138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a:t>FabLab</a:t>
            </a:r>
            <a:r>
              <a:rPr lang="en-US" sz="4000" dirty="0"/>
              <a:t>-NKNU</a:t>
            </a:r>
            <a:r>
              <a:rPr lang="zh-TW" altLang="en-US" sz="4000" dirty="0"/>
              <a:t>高師大自造者基地</a:t>
            </a:r>
            <a:r>
              <a:rPr lang="en-US" altLang="zh-TW" sz="4000" dirty="0"/>
              <a:t/>
            </a:r>
            <a:br>
              <a:rPr lang="en-US" altLang="zh-TW" sz="4000" dirty="0"/>
            </a:br>
            <a:r>
              <a:rPr lang="zh-TW" altLang="en-US" sz="4000" dirty="0"/>
              <a:t>執行</a:t>
            </a:r>
            <a:r>
              <a:rPr lang="zh-TW" altLang="en-US" sz="4000" dirty="0" smtClean="0"/>
              <a:t>策略</a:t>
            </a:r>
            <a:endParaRPr lang="en-US" dirty="0"/>
          </a:p>
        </p:txBody>
      </p:sp>
      <p:sp>
        <p:nvSpPr>
          <p:cNvPr id="4" name="Title 1"/>
          <p:cNvSpPr txBox="1">
            <a:spLocks/>
          </p:cNvSpPr>
          <p:nvPr/>
        </p:nvSpPr>
        <p:spPr>
          <a:xfrm>
            <a:off x="658813" y="456252"/>
            <a:ext cx="7824788" cy="1323041"/>
          </a:xfrm>
          <a:prstGeom prst="rect">
            <a:avLst/>
          </a:prstGeom>
          <a:effectLst/>
        </p:spPr>
        <p:txBody>
          <a:bodyPr vert="horz" lIns="91440" tIns="0" rIns="91440" bIns="0" rtlCol="0" anchor="b" anchorCtr="0">
            <a:noAutofit/>
          </a:bodyPr>
          <a:lst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a:lstStyle>
          <a:p>
            <a:pPr algn="ctr"/>
            <a:endParaRPr lang="en-US" sz="2800" dirty="0"/>
          </a:p>
        </p:txBody>
      </p:sp>
      <p:sp>
        <p:nvSpPr>
          <p:cNvPr id="5" name="Content Placeholder 2"/>
          <p:cNvSpPr>
            <a:spLocks noGrp="1"/>
          </p:cNvSpPr>
          <p:nvPr>
            <p:ph idx="1"/>
          </p:nvPr>
        </p:nvSpPr>
        <p:spPr>
          <a:xfrm>
            <a:off x="1206499" y="2095500"/>
            <a:ext cx="7397751" cy="4476750"/>
          </a:xfrm>
        </p:spPr>
        <p:txBody>
          <a:bodyPr>
            <a:normAutofit/>
          </a:bodyPr>
          <a:lstStyle/>
          <a:p>
            <a:r>
              <a:rPr lang="zh-TW" altLang="en-US" sz="3200" dirty="0" smtClean="0"/>
              <a:t>中小學自造教育</a:t>
            </a:r>
            <a:r>
              <a:rPr lang="en-US" altLang="zh-TW" sz="3200" dirty="0" smtClean="0"/>
              <a:t>/</a:t>
            </a:r>
            <a:r>
              <a:rPr lang="zh-TW" altLang="en-US" sz="3200" dirty="0" smtClean="0"/>
              <a:t>深耕</a:t>
            </a:r>
            <a:r>
              <a:rPr lang="en-US" altLang="zh-TW" sz="3200" dirty="0" smtClean="0"/>
              <a:t>/</a:t>
            </a:r>
            <a:r>
              <a:rPr lang="zh-TW" altLang="en-US" sz="3200" dirty="0" smtClean="0"/>
              <a:t>扎根</a:t>
            </a:r>
            <a:r>
              <a:rPr lang="en-US" altLang="zh-TW" sz="3200" dirty="0" smtClean="0"/>
              <a:t>/</a:t>
            </a:r>
            <a:r>
              <a:rPr lang="zh-TW" altLang="en-US" sz="3200" dirty="0" smtClean="0"/>
              <a:t>定根</a:t>
            </a:r>
            <a:endParaRPr lang="en-US" altLang="zh-TW" sz="3200" dirty="0" smtClean="0"/>
          </a:p>
          <a:p>
            <a:r>
              <a:rPr lang="zh-TW" altLang="en-US" sz="3200" dirty="0" smtClean="0"/>
              <a:t>培訓種子教師自造技術為核心目標</a:t>
            </a:r>
            <a:endParaRPr lang="en-US" altLang="zh-TW" sz="3200" dirty="0" smtClean="0"/>
          </a:p>
          <a:p>
            <a:r>
              <a:rPr lang="zh-TW" altLang="en-US" sz="3200" dirty="0" smtClean="0"/>
              <a:t>只教中小學買得起的設備</a:t>
            </a:r>
            <a:endParaRPr lang="en-US" altLang="zh-TW" sz="3200" dirty="0" smtClean="0"/>
          </a:p>
          <a:p>
            <a:r>
              <a:rPr lang="zh-TW" altLang="en-US" sz="3200" dirty="0" smtClean="0"/>
              <a:t>課程圖書館方便偏鄉遠距學習</a:t>
            </a:r>
            <a:endParaRPr lang="en-US" altLang="zh-TW" sz="3200" dirty="0" smtClean="0"/>
          </a:p>
          <a:p>
            <a:r>
              <a:rPr lang="zh-TW" altLang="en-US" sz="3200" dirty="0"/>
              <a:t>以臉書及網站</a:t>
            </a:r>
            <a:r>
              <a:rPr lang="zh-TW" altLang="en-US" sz="3200" dirty="0" smtClean="0"/>
              <a:t>建立自造者社群</a:t>
            </a:r>
            <a:endParaRPr lang="en-US" altLang="zh-TW" sz="3200" dirty="0" smtClean="0"/>
          </a:p>
          <a:p>
            <a:r>
              <a:rPr lang="zh-TW" altLang="en-US" sz="3200" dirty="0" smtClean="0"/>
              <a:t>資料庫分析種子教師培訓成效</a:t>
            </a:r>
            <a:endParaRPr lang="en-US" altLang="zh-TW" sz="3200" dirty="0" smtClean="0"/>
          </a:p>
          <a:p>
            <a:endParaRPr lang="en-US" dirty="0"/>
          </a:p>
        </p:txBody>
      </p:sp>
      <p:sp>
        <p:nvSpPr>
          <p:cNvPr id="3" name="Date Placeholder 2"/>
          <p:cNvSpPr>
            <a:spLocks noGrp="1"/>
          </p:cNvSpPr>
          <p:nvPr>
            <p:ph type="dt" sz="half" idx="10"/>
          </p:nvPr>
        </p:nvSpPr>
        <p:spPr/>
        <p:txBody>
          <a:bodyPr/>
          <a:lstStyle/>
          <a:p>
            <a:fld id="{146FAA10-7A34-BD40-8CA1-4499CEF331AD}"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17</a:t>
            </a:fld>
            <a:endParaRPr lang="en-US"/>
          </a:p>
        </p:txBody>
      </p:sp>
    </p:spTree>
    <p:extLst>
      <p:ext uri="{BB962C8B-B14F-4D97-AF65-F5344CB8AC3E}">
        <p14:creationId xmlns:p14="http://schemas.microsoft.com/office/powerpoint/2010/main" val="20897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傳統輔助自造設備</a:t>
            </a:r>
            <a:endParaRPr lang="en-US" dirty="0"/>
          </a:p>
        </p:txBody>
      </p:sp>
      <p:pic>
        <p:nvPicPr>
          <p:cNvPr id="13" name="Picture 12" descr="image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488580" y="2686327"/>
            <a:ext cx="2438032" cy="1675847"/>
          </a:xfrm>
          <a:prstGeom prst="rect">
            <a:avLst/>
          </a:prstGeom>
        </p:spPr>
      </p:pic>
      <p:pic>
        <p:nvPicPr>
          <p:cNvPr id="14" name="Picture 13" descr="image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723706" y="4313500"/>
            <a:ext cx="2363086" cy="1635125"/>
          </a:xfrm>
          <a:prstGeom prst="rect">
            <a:avLst/>
          </a:prstGeom>
        </p:spPr>
      </p:pic>
      <p:pic>
        <p:nvPicPr>
          <p:cNvPr id="17" name="Picture 16" descr="image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37124" y="2190750"/>
            <a:ext cx="2603445" cy="1460500"/>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47294" y="3841750"/>
            <a:ext cx="2670115" cy="2557094"/>
          </a:xfrm>
          <a:prstGeom prst="rect">
            <a:avLst/>
          </a:prstGeom>
        </p:spPr>
      </p:pic>
      <p:sp>
        <p:nvSpPr>
          <p:cNvPr id="3" name="Date Placeholder 2"/>
          <p:cNvSpPr>
            <a:spLocks noGrp="1"/>
          </p:cNvSpPr>
          <p:nvPr>
            <p:ph type="dt" sz="half" idx="10"/>
          </p:nvPr>
        </p:nvSpPr>
        <p:spPr/>
        <p:txBody>
          <a:bodyPr/>
          <a:lstStyle/>
          <a:p>
            <a:fld id="{E1C7EDF7-43F9-8A46-B12A-A4C28B8F2DC3}" type="datetime1">
              <a:rPr lang="zh-TW" altLang="en-US" smtClean="0"/>
              <a:t>16/7/12</a:t>
            </a:fld>
            <a:endParaRPr lang="en-US"/>
          </a:p>
        </p:txBody>
      </p:sp>
      <p:sp>
        <p:nvSpPr>
          <p:cNvPr id="4" name="Footer Placeholder 3"/>
          <p:cNvSpPr>
            <a:spLocks noGrp="1"/>
          </p:cNvSpPr>
          <p:nvPr>
            <p:ph type="ftr" sz="quarter" idx="11"/>
          </p:nvPr>
        </p:nvSpPr>
        <p:spPr/>
        <p:txBody>
          <a:bodyPr/>
          <a:lstStyle/>
          <a:p>
            <a:r>
              <a:rPr lang="en-US" smtClean="0"/>
              <a:t>FabLab-NKNU 高師大自造者基地</a:t>
            </a:r>
            <a:endParaRPr lang="en-US"/>
          </a:p>
        </p:txBody>
      </p:sp>
      <p:sp>
        <p:nvSpPr>
          <p:cNvPr id="5" name="Slide Number Placeholder 4"/>
          <p:cNvSpPr>
            <a:spLocks noGrp="1"/>
          </p:cNvSpPr>
          <p:nvPr>
            <p:ph type="sldNum" sz="quarter" idx="12"/>
          </p:nvPr>
        </p:nvSpPr>
        <p:spPr/>
        <p:txBody>
          <a:bodyPr/>
          <a:lstStyle/>
          <a:p>
            <a:fld id="{1CB17F7D-703C-4D4D-84F1-601A25A0EE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dirty="0" smtClean="0"/>
              <a:t>數位輔助自造設備</a:t>
            </a:r>
            <a:endParaRPr lang="en-US" dirty="0"/>
          </a:p>
        </p:txBody>
      </p:sp>
      <p:sp>
        <p:nvSpPr>
          <p:cNvPr id="5" name="TextBox 4"/>
          <p:cNvSpPr txBox="1"/>
          <p:nvPr/>
        </p:nvSpPr>
        <p:spPr>
          <a:xfrm>
            <a:off x="865188" y="2383576"/>
            <a:ext cx="2310192" cy="461665"/>
          </a:xfrm>
          <a:prstGeom prst="rect">
            <a:avLst/>
          </a:prstGeom>
          <a:noFill/>
        </p:spPr>
        <p:txBody>
          <a:bodyPr wrap="square" rtlCol="0">
            <a:spAutoFit/>
          </a:bodyPr>
          <a:lstStyle/>
          <a:p>
            <a:r>
              <a:rPr lang="en-US" sz="2400" dirty="0" smtClean="0"/>
              <a:t>3D </a:t>
            </a:r>
            <a:r>
              <a:rPr lang="zh-TW" altLang="en-US" sz="2400" dirty="0" smtClean="0"/>
              <a:t>列印機</a:t>
            </a:r>
            <a:endParaRPr lang="en-US" sz="2400" dirty="0"/>
          </a:p>
        </p:txBody>
      </p:sp>
      <p:pic>
        <p:nvPicPr>
          <p:cNvPr id="6" name="Picture 5" descr="image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42217" y="3564598"/>
            <a:ext cx="3119067" cy="2085876"/>
          </a:xfrm>
          <a:prstGeom prst="rect">
            <a:avLst/>
          </a:prstGeom>
        </p:spPr>
      </p:pic>
      <p:pic>
        <p:nvPicPr>
          <p:cNvPr id="7" name="Picture 6" descr="image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380" y="3615199"/>
            <a:ext cx="3239731" cy="2166570"/>
          </a:xfrm>
          <a:prstGeom prst="rect">
            <a:avLst/>
          </a:prstGeom>
        </p:spPr>
      </p:pic>
      <p:sp>
        <p:nvSpPr>
          <p:cNvPr id="3" name="Rectangle 2"/>
          <p:cNvSpPr/>
          <p:nvPr/>
        </p:nvSpPr>
        <p:spPr>
          <a:xfrm>
            <a:off x="3902586" y="3048002"/>
            <a:ext cx="1780664" cy="461665"/>
          </a:xfrm>
          <a:prstGeom prst="rect">
            <a:avLst/>
          </a:prstGeom>
        </p:spPr>
        <p:txBody>
          <a:bodyPr wrap="square">
            <a:spAutoFit/>
          </a:bodyPr>
          <a:lstStyle/>
          <a:p>
            <a:r>
              <a:rPr lang="zh-TW" altLang="en-US" sz="2400" dirty="0"/>
              <a:t>鐳射切割機</a:t>
            </a:r>
            <a:endParaRPr lang="en-US" sz="2400"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62751" y="4222750"/>
            <a:ext cx="2041334" cy="1559019"/>
          </a:xfrm>
          <a:prstGeom prst="rect">
            <a:avLst/>
          </a:prstGeom>
        </p:spPr>
      </p:pic>
      <p:sp>
        <p:nvSpPr>
          <p:cNvPr id="9" name="TextBox 8"/>
          <p:cNvSpPr txBox="1"/>
          <p:nvPr/>
        </p:nvSpPr>
        <p:spPr>
          <a:xfrm>
            <a:off x="7030549" y="3384366"/>
            <a:ext cx="2113451" cy="461665"/>
          </a:xfrm>
          <a:prstGeom prst="rect">
            <a:avLst/>
          </a:prstGeom>
          <a:noFill/>
        </p:spPr>
        <p:txBody>
          <a:bodyPr wrap="square" rtlCol="0">
            <a:spAutoFit/>
          </a:bodyPr>
          <a:lstStyle/>
          <a:p>
            <a:r>
              <a:rPr lang="en-US" sz="2400" dirty="0" smtClean="0"/>
              <a:t>3D</a:t>
            </a:r>
            <a:r>
              <a:rPr lang="zh-TW" altLang="en-US" sz="2400" dirty="0" smtClean="0"/>
              <a:t>掃描器</a:t>
            </a:r>
            <a:endParaRPr lang="en-US" sz="2400" dirty="0"/>
          </a:p>
        </p:txBody>
      </p:sp>
      <p:sp>
        <p:nvSpPr>
          <p:cNvPr id="4" name="Date Placeholder 3"/>
          <p:cNvSpPr>
            <a:spLocks noGrp="1"/>
          </p:cNvSpPr>
          <p:nvPr>
            <p:ph type="dt" sz="half" idx="10"/>
          </p:nvPr>
        </p:nvSpPr>
        <p:spPr/>
        <p:txBody>
          <a:bodyPr/>
          <a:lstStyle/>
          <a:p>
            <a:fld id="{AD318F83-5CB3-2A46-BFB0-CCBFFFD1C6A6}" type="datetime1">
              <a:rPr lang="zh-TW" altLang="en-US" smtClean="0"/>
              <a:t>16/7/12</a:t>
            </a:fld>
            <a:endParaRPr lang="en-US"/>
          </a:p>
        </p:txBody>
      </p:sp>
      <p:sp>
        <p:nvSpPr>
          <p:cNvPr id="10" name="Footer Placeholder 9"/>
          <p:cNvSpPr>
            <a:spLocks noGrp="1"/>
          </p:cNvSpPr>
          <p:nvPr>
            <p:ph type="ftr" sz="quarter" idx="11"/>
          </p:nvPr>
        </p:nvSpPr>
        <p:spPr/>
        <p:txBody>
          <a:bodyPr/>
          <a:lstStyle/>
          <a:p>
            <a:r>
              <a:rPr lang="en-US" smtClean="0"/>
              <a:t>FabLab-NKNU 高師大自造者基地</a:t>
            </a:r>
            <a:endParaRPr lang="en-US"/>
          </a:p>
        </p:txBody>
      </p:sp>
      <p:sp>
        <p:nvSpPr>
          <p:cNvPr id="11" name="Slide Number Placeholder 10"/>
          <p:cNvSpPr>
            <a:spLocks noGrp="1"/>
          </p:cNvSpPr>
          <p:nvPr>
            <p:ph type="sldNum" sz="quarter" idx="12"/>
          </p:nvPr>
        </p:nvSpPr>
        <p:spPr/>
        <p:txBody>
          <a:bodyPr/>
          <a:lstStyle/>
          <a:p>
            <a:fld id="{1CB17F7D-703C-4D4D-84F1-601A25A0EEC2}"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Fab Charter (I)</a:t>
            </a:r>
            <a:endParaRPr lang="en-US" dirty="0"/>
          </a:p>
        </p:txBody>
      </p:sp>
      <p:sp>
        <p:nvSpPr>
          <p:cNvPr id="3" name="Content Placeholder 2"/>
          <p:cNvSpPr>
            <a:spLocks noGrp="1"/>
          </p:cNvSpPr>
          <p:nvPr>
            <p:ph idx="1"/>
          </p:nvPr>
        </p:nvSpPr>
        <p:spPr>
          <a:xfrm>
            <a:off x="476250" y="2286000"/>
            <a:ext cx="8239125" cy="4302125"/>
          </a:xfrm>
        </p:spPr>
        <p:txBody>
          <a:bodyPr>
            <a:normAutofit fontScale="85000" lnSpcReduction="20000"/>
          </a:bodyPr>
          <a:lstStyle/>
          <a:p>
            <a:r>
              <a:rPr lang="en-US" sz="2600" b="1" i="1" dirty="0" smtClean="0">
                <a:solidFill>
                  <a:srgbClr val="008000"/>
                </a:solidFill>
              </a:rPr>
              <a:t>What </a:t>
            </a:r>
            <a:r>
              <a:rPr lang="en-US" sz="2600" b="1" i="1" dirty="0">
                <a:solidFill>
                  <a:srgbClr val="008000"/>
                </a:solidFill>
              </a:rPr>
              <a:t>is a fab lab</a:t>
            </a:r>
            <a:r>
              <a:rPr lang="en-US" sz="2600" b="1" i="1" dirty="0" smtClean="0">
                <a:solidFill>
                  <a:srgbClr val="008000"/>
                </a:solidFill>
              </a:rPr>
              <a:t>?   </a:t>
            </a:r>
            <a:r>
              <a:rPr lang="en-US" sz="2600" dirty="0" smtClean="0"/>
              <a:t>Fab </a:t>
            </a:r>
            <a:r>
              <a:rPr lang="en-US" sz="2600" dirty="0"/>
              <a:t>labs are a global network of local labs, enabling invention by providing access to tools for digital </a:t>
            </a:r>
            <a:r>
              <a:rPr lang="en-US" sz="2600" dirty="0" smtClean="0"/>
              <a:t>fabrication.</a:t>
            </a:r>
          </a:p>
          <a:p>
            <a:r>
              <a:rPr lang="en-US" sz="2600" b="1" i="1" dirty="0">
                <a:solidFill>
                  <a:srgbClr val="008000"/>
                </a:solidFill>
              </a:rPr>
              <a:t>What's in a fab lab</a:t>
            </a:r>
            <a:r>
              <a:rPr lang="en-US" sz="2600" b="1" i="1" dirty="0" smtClean="0">
                <a:solidFill>
                  <a:srgbClr val="008000"/>
                </a:solidFill>
              </a:rPr>
              <a:t>?  </a:t>
            </a:r>
            <a:r>
              <a:rPr lang="en-US" sz="2600" dirty="0" smtClean="0"/>
              <a:t>Fab </a:t>
            </a:r>
            <a:r>
              <a:rPr lang="en-US" sz="2600" dirty="0"/>
              <a:t>labs share an evolving inventory of core capabilities to make (almost) anything, allowing people and projects to be </a:t>
            </a:r>
            <a:r>
              <a:rPr lang="en-US" sz="2600" dirty="0" smtClean="0"/>
              <a:t>shared.</a:t>
            </a:r>
            <a:endParaRPr lang="en-US" sz="2600" dirty="0" smtClean="0">
              <a:hlinkClick r:id="rId2"/>
            </a:endParaRPr>
          </a:p>
          <a:p>
            <a:r>
              <a:rPr lang="en-US" sz="2600" b="1" i="1" dirty="0">
                <a:solidFill>
                  <a:srgbClr val="008000"/>
                </a:solidFill>
              </a:rPr>
              <a:t>What does the fab lab network provide</a:t>
            </a:r>
            <a:r>
              <a:rPr lang="en-US" sz="2600" b="1" i="1" dirty="0" smtClean="0">
                <a:solidFill>
                  <a:srgbClr val="008000"/>
                </a:solidFill>
              </a:rPr>
              <a:t>?  </a:t>
            </a:r>
            <a:r>
              <a:rPr lang="en-US" sz="2600" dirty="0" smtClean="0"/>
              <a:t>Operational</a:t>
            </a:r>
            <a:r>
              <a:rPr lang="en-US" sz="2600" dirty="0"/>
              <a:t>, educational, technical, financial, and logistical assistance beyond what's available within one </a:t>
            </a:r>
            <a:r>
              <a:rPr lang="en-US" sz="2600" dirty="0" smtClean="0"/>
              <a:t>lab.</a:t>
            </a:r>
          </a:p>
          <a:p>
            <a:r>
              <a:rPr lang="en-US" sz="2600" b="1" i="1" dirty="0">
                <a:solidFill>
                  <a:srgbClr val="008000"/>
                </a:solidFill>
              </a:rPr>
              <a:t>Who can use a fab lab</a:t>
            </a:r>
            <a:r>
              <a:rPr lang="en-US" sz="2600" b="1" i="1" dirty="0" smtClean="0">
                <a:solidFill>
                  <a:srgbClr val="008000"/>
                </a:solidFill>
              </a:rPr>
              <a:t>?  </a:t>
            </a:r>
            <a:r>
              <a:rPr lang="en-US" sz="2600" dirty="0" smtClean="0"/>
              <a:t>Fab </a:t>
            </a:r>
            <a:r>
              <a:rPr lang="en-US" sz="2600" dirty="0"/>
              <a:t>labs are available as a community resource, offering open access for individuals as well as scheduled access for programs</a:t>
            </a:r>
          </a:p>
          <a:p>
            <a:pPr marL="0" indent="0">
              <a:buNone/>
            </a:pPr>
            <a:endParaRPr lang="en-US" dirty="0" smtClean="0"/>
          </a:p>
          <a:p>
            <a:endParaRPr lang="en-US" dirty="0" smtClean="0"/>
          </a:p>
          <a:p>
            <a:endParaRPr lang="en-US" dirty="0"/>
          </a:p>
        </p:txBody>
      </p:sp>
      <p:sp>
        <p:nvSpPr>
          <p:cNvPr id="4" name="TextBox 3"/>
          <p:cNvSpPr txBox="1"/>
          <p:nvPr/>
        </p:nvSpPr>
        <p:spPr>
          <a:xfrm>
            <a:off x="2508249" y="6579414"/>
            <a:ext cx="4572001" cy="276999"/>
          </a:xfrm>
          <a:prstGeom prst="rect">
            <a:avLst/>
          </a:prstGeom>
          <a:noFill/>
        </p:spPr>
        <p:txBody>
          <a:bodyPr wrap="square" rtlCol="0">
            <a:spAutoFit/>
          </a:bodyPr>
          <a:lstStyle/>
          <a:p>
            <a:r>
              <a:rPr lang="zh-TW" altLang="en-US" sz="1200" dirty="0" smtClean="0"/>
              <a:t>參考來源</a:t>
            </a:r>
            <a:r>
              <a:rPr lang="en-US" sz="1200" dirty="0" smtClean="0"/>
              <a:t>:</a:t>
            </a:r>
            <a:r>
              <a:rPr lang="zh-TW" altLang="en-US" sz="1200" dirty="0" smtClean="0"/>
              <a:t>美國麻省理工學院</a:t>
            </a:r>
            <a:r>
              <a:rPr lang="en-US" sz="1200" dirty="0" smtClean="0"/>
              <a:t> </a:t>
            </a:r>
            <a:r>
              <a:rPr lang="en-US" sz="1200" dirty="0" err="1" smtClean="0"/>
              <a:t>fab.cba.mit.edu</a:t>
            </a:r>
            <a:r>
              <a:rPr lang="en-US" sz="1200" dirty="0" smtClean="0"/>
              <a:t>/about/charter</a:t>
            </a:r>
            <a:endParaRPr lang="en-US" sz="1200" dirty="0"/>
          </a:p>
        </p:txBody>
      </p:sp>
      <p:sp>
        <p:nvSpPr>
          <p:cNvPr id="5" name="Date Placeholder 4"/>
          <p:cNvSpPr>
            <a:spLocks noGrp="1"/>
          </p:cNvSpPr>
          <p:nvPr>
            <p:ph type="dt" sz="half" idx="10"/>
          </p:nvPr>
        </p:nvSpPr>
        <p:spPr/>
        <p:txBody>
          <a:bodyPr/>
          <a:lstStyle/>
          <a:p>
            <a:fld id="{266C59D7-8F4D-DA4C-84B1-3B2C60916EA6}"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sz="4400" dirty="0" smtClean="0"/>
              <a:t>自造技術輔助教學（學習）平台</a:t>
            </a:r>
            <a:endParaRPr lang="en-US" sz="4400" dirty="0"/>
          </a:p>
        </p:txBody>
      </p:sp>
      <p:pic>
        <p:nvPicPr>
          <p:cNvPr id="5" name="Picture 4" descr="影像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814" y="2127248"/>
            <a:ext cx="3857624" cy="2432389"/>
          </a:xfrm>
          <a:prstGeom prst="rect">
            <a:avLst/>
          </a:prstGeom>
        </p:spPr>
      </p:pic>
      <p:pic>
        <p:nvPicPr>
          <p:cNvPr id="6" name="Picture 5" descr="IMG_144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674" y="4695010"/>
            <a:ext cx="1869764" cy="1786279"/>
          </a:xfrm>
          <a:prstGeom prst="rect">
            <a:avLst/>
          </a:prstGeom>
        </p:spPr>
      </p:pic>
      <p:pic>
        <p:nvPicPr>
          <p:cNvPr id="7" name="Picture 6" descr="IMG_145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02109" y="4695010"/>
            <a:ext cx="1801812" cy="1786279"/>
          </a:xfrm>
          <a:prstGeom prst="rect">
            <a:avLst/>
          </a:prstGeom>
        </p:spPr>
      </p:pic>
      <p:pic>
        <p:nvPicPr>
          <p:cNvPr id="8" name="Picture 7" descr="IMG_145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9312" y="2127248"/>
            <a:ext cx="3646421" cy="2432389"/>
          </a:xfrm>
          <a:prstGeom prst="rect">
            <a:avLst/>
          </a:prstGeom>
        </p:spPr>
      </p:pic>
      <p:sp>
        <p:nvSpPr>
          <p:cNvPr id="3" name="Date Placeholder 2"/>
          <p:cNvSpPr>
            <a:spLocks noGrp="1"/>
          </p:cNvSpPr>
          <p:nvPr>
            <p:ph type="dt" sz="half" idx="10"/>
          </p:nvPr>
        </p:nvSpPr>
        <p:spPr/>
        <p:txBody>
          <a:bodyPr/>
          <a:lstStyle/>
          <a:p>
            <a:fld id="{D10C2756-58B6-9B4A-BAB3-95D442AF6485}" type="datetime1">
              <a:rPr lang="zh-TW" altLang="en-US" smtClean="0"/>
              <a:t>16/7/12</a:t>
            </a:fld>
            <a:endParaRPr lang="en-US"/>
          </a:p>
        </p:txBody>
      </p:sp>
      <p:sp>
        <p:nvSpPr>
          <p:cNvPr id="4" name="Footer Placeholder 3"/>
          <p:cNvSpPr>
            <a:spLocks noGrp="1"/>
          </p:cNvSpPr>
          <p:nvPr>
            <p:ph type="ftr" sz="quarter" idx="11"/>
          </p:nvPr>
        </p:nvSpPr>
        <p:spPr/>
        <p:txBody>
          <a:bodyPr/>
          <a:lstStyle/>
          <a:p>
            <a:r>
              <a:rPr lang="en-US" smtClean="0"/>
              <a:t>FabLab-NKNU 高師大自造者基地</a:t>
            </a:r>
            <a:endParaRPr lang="en-US"/>
          </a:p>
        </p:txBody>
      </p:sp>
      <p:sp>
        <p:nvSpPr>
          <p:cNvPr id="9" name="Slide Number Placeholder 8"/>
          <p:cNvSpPr>
            <a:spLocks noGrp="1"/>
          </p:cNvSpPr>
          <p:nvPr>
            <p:ph type="sldNum" sz="quarter" idx="12"/>
          </p:nvPr>
        </p:nvSpPr>
        <p:spPr/>
        <p:txBody>
          <a:bodyPr/>
          <a:lstStyle/>
          <a:p>
            <a:fld id="{1CB17F7D-703C-4D4D-84F1-601A25A0EE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t>FabLab</a:t>
            </a:r>
            <a:r>
              <a:rPr lang="en-US" sz="3200" dirty="0" smtClean="0"/>
              <a:t>-NKNU</a:t>
            </a:r>
            <a:r>
              <a:rPr lang="zh-TW" altLang="en-US" sz="3200" dirty="0" smtClean="0"/>
              <a:t>高師大自造者基地的建置</a:t>
            </a:r>
            <a:r>
              <a:rPr lang="en-US" altLang="zh-TW" sz="2800" dirty="0" smtClean="0"/>
              <a:t/>
            </a:r>
            <a:br>
              <a:rPr lang="en-US" altLang="zh-TW" sz="2800" dirty="0" smtClean="0"/>
            </a:br>
            <a:r>
              <a:rPr lang="zh-TW" altLang="en-US" sz="2800" dirty="0" smtClean="0"/>
              <a:t>ＤＩＹ的精神建設基地</a:t>
            </a:r>
            <a:endParaRPr lang="en-US" sz="2800" dirty="0"/>
          </a:p>
        </p:txBody>
      </p:sp>
      <p:pic>
        <p:nvPicPr>
          <p:cNvPr id="4" name="Picture 3" descr="IMG_02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150" y="2944813"/>
            <a:ext cx="2202655" cy="2936874"/>
          </a:xfrm>
          <a:prstGeom prst="rect">
            <a:avLst/>
          </a:prstGeom>
        </p:spPr>
      </p:pic>
      <p:pic>
        <p:nvPicPr>
          <p:cNvPr id="5" name="Picture 4" descr="IMG_021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0" y="2162969"/>
            <a:ext cx="2794000" cy="2095500"/>
          </a:xfrm>
          <a:prstGeom prst="rect">
            <a:avLst/>
          </a:prstGeom>
        </p:spPr>
      </p:pic>
      <p:pic>
        <p:nvPicPr>
          <p:cNvPr id="6" name="Picture 5" descr="IMG_017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0" y="4413250"/>
            <a:ext cx="2857500" cy="2000250"/>
          </a:xfrm>
          <a:prstGeom prst="rect">
            <a:avLst/>
          </a:prstGeom>
        </p:spPr>
      </p:pic>
      <p:pic>
        <p:nvPicPr>
          <p:cNvPr id="7" name="Picture 6" descr="IMG_018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875" y="2151062"/>
            <a:ext cx="2809875" cy="2107407"/>
          </a:xfrm>
          <a:prstGeom prst="rect">
            <a:avLst/>
          </a:prstGeom>
        </p:spPr>
      </p:pic>
      <p:pic>
        <p:nvPicPr>
          <p:cNvPr id="8" name="Picture 7" descr="IMG_0218.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57875" y="4413250"/>
            <a:ext cx="2809875" cy="2000250"/>
          </a:xfrm>
          <a:prstGeom prst="rect">
            <a:avLst/>
          </a:prstGeom>
        </p:spPr>
      </p:pic>
      <p:sp>
        <p:nvSpPr>
          <p:cNvPr id="3" name="Date Placeholder 2"/>
          <p:cNvSpPr>
            <a:spLocks noGrp="1"/>
          </p:cNvSpPr>
          <p:nvPr>
            <p:ph type="dt" sz="half" idx="10"/>
          </p:nvPr>
        </p:nvSpPr>
        <p:spPr/>
        <p:txBody>
          <a:bodyPr/>
          <a:lstStyle/>
          <a:p>
            <a:fld id="{B227595C-970E-284A-8AB1-DBEC97ECF06F}" type="datetime1">
              <a:rPr lang="zh-TW" altLang="en-US" smtClean="0"/>
              <a:t>16/7/12</a:t>
            </a:fld>
            <a:endParaRPr lang="en-US"/>
          </a:p>
        </p:txBody>
      </p:sp>
      <p:sp>
        <p:nvSpPr>
          <p:cNvPr id="9" name="Footer Placeholder 8"/>
          <p:cNvSpPr>
            <a:spLocks noGrp="1"/>
          </p:cNvSpPr>
          <p:nvPr>
            <p:ph type="ftr" sz="quarter" idx="11"/>
          </p:nvPr>
        </p:nvSpPr>
        <p:spPr/>
        <p:txBody>
          <a:bodyPr/>
          <a:lstStyle/>
          <a:p>
            <a:r>
              <a:rPr lang="en-US" smtClean="0"/>
              <a:t>FabLab-NKNU 高師大自造者基地</a:t>
            </a:r>
            <a:endParaRPr lang="en-US"/>
          </a:p>
        </p:txBody>
      </p:sp>
      <p:sp>
        <p:nvSpPr>
          <p:cNvPr id="10" name="Slide Number Placeholder 9"/>
          <p:cNvSpPr>
            <a:spLocks noGrp="1"/>
          </p:cNvSpPr>
          <p:nvPr>
            <p:ph type="sldNum" sz="quarter" idx="12"/>
          </p:nvPr>
        </p:nvSpPr>
        <p:spPr/>
        <p:txBody>
          <a:bodyPr/>
          <a:lstStyle/>
          <a:p>
            <a:fld id="{1CB17F7D-703C-4D4D-84F1-601A25A0EEC2}" type="slidenum">
              <a:rPr lang="en-US" smtClean="0"/>
              <a:pPr/>
              <a:t>21</a:t>
            </a:fld>
            <a:endParaRPr lang="en-US"/>
          </a:p>
        </p:txBody>
      </p:sp>
    </p:spTree>
    <p:extLst>
      <p:ext uri="{BB962C8B-B14F-4D97-AF65-F5344CB8AC3E}">
        <p14:creationId xmlns:p14="http://schemas.microsoft.com/office/powerpoint/2010/main" val="84482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揭牌啓用儀式</a:t>
            </a:r>
            <a:endParaRPr lang="en-US" sz="2800" dirty="0"/>
          </a:p>
        </p:txBody>
      </p:sp>
      <p:pic>
        <p:nvPicPr>
          <p:cNvPr id="7" name="Picture 6" descr="IMG_047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5977" y="2463800"/>
            <a:ext cx="4162423" cy="2774949"/>
          </a:xfrm>
          <a:prstGeom prst="rect">
            <a:avLst/>
          </a:prstGeom>
        </p:spPr>
      </p:pic>
      <p:pic>
        <p:nvPicPr>
          <p:cNvPr id="8" name="Picture 7" descr="IMG_014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324" y="2463800"/>
            <a:ext cx="4163911" cy="2774949"/>
          </a:xfrm>
          <a:prstGeom prst="rect">
            <a:avLst/>
          </a:prstGeom>
        </p:spPr>
      </p:pic>
      <p:sp>
        <p:nvSpPr>
          <p:cNvPr id="2" name="Date Placeholder 1"/>
          <p:cNvSpPr>
            <a:spLocks noGrp="1"/>
          </p:cNvSpPr>
          <p:nvPr>
            <p:ph type="dt" sz="half" idx="10"/>
          </p:nvPr>
        </p:nvSpPr>
        <p:spPr/>
        <p:txBody>
          <a:bodyPr/>
          <a:lstStyle/>
          <a:p>
            <a:fld id="{1C515DDB-7A11-F642-B159-303A0459E9E5}"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4" name="Slide Number Placeholder 3"/>
          <p:cNvSpPr>
            <a:spLocks noGrp="1"/>
          </p:cNvSpPr>
          <p:nvPr>
            <p:ph type="sldNum" sz="quarter" idx="12"/>
          </p:nvPr>
        </p:nvSpPr>
        <p:spPr/>
        <p:txBody>
          <a:bodyPr/>
          <a:lstStyle/>
          <a:p>
            <a:fld id="{1CB17F7D-703C-4D4D-84F1-601A25A0EEC2}" type="slidenum">
              <a:rPr lang="en-US" smtClean="0"/>
              <a:pPr/>
              <a:t>22</a:t>
            </a:fld>
            <a:endParaRPr lang="en-US"/>
          </a:p>
        </p:txBody>
      </p:sp>
    </p:spTree>
    <p:extLst>
      <p:ext uri="{BB962C8B-B14F-4D97-AF65-F5344CB8AC3E}">
        <p14:creationId xmlns:p14="http://schemas.microsoft.com/office/powerpoint/2010/main" val="3334296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五縣市局處及</a:t>
            </a:r>
            <a:r>
              <a:rPr lang="en-US" altLang="zh-TW" sz="2800" dirty="0" smtClean="0"/>
              <a:t>200</a:t>
            </a:r>
            <a:r>
              <a:rPr lang="zh-TW" altLang="en-US" sz="2800" dirty="0" smtClean="0"/>
              <a:t>所學校策略聯盟簽約</a:t>
            </a:r>
            <a:endParaRPr lang="en-US" sz="2800" dirty="0"/>
          </a:p>
        </p:txBody>
      </p:sp>
      <p:grpSp>
        <p:nvGrpSpPr>
          <p:cNvPr id="9" name="Group 8"/>
          <p:cNvGrpSpPr/>
          <p:nvPr/>
        </p:nvGrpSpPr>
        <p:grpSpPr>
          <a:xfrm>
            <a:off x="1270000" y="2100791"/>
            <a:ext cx="6413500" cy="4275666"/>
            <a:chOff x="1143000" y="2227791"/>
            <a:chExt cx="6413500" cy="4275666"/>
          </a:xfrm>
        </p:grpSpPr>
        <p:pic>
          <p:nvPicPr>
            <p:cNvPr id="5" name="Picture 4" descr="IMG_03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9750" y="2227791"/>
              <a:ext cx="3206750" cy="2137833"/>
            </a:xfrm>
            <a:prstGeom prst="rect">
              <a:avLst/>
            </a:prstGeom>
          </p:spPr>
        </p:pic>
        <p:pic>
          <p:nvPicPr>
            <p:cNvPr id="6" name="Picture 5" descr="IMG_03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2227791"/>
              <a:ext cx="3206750" cy="2137833"/>
            </a:xfrm>
            <a:prstGeom prst="rect">
              <a:avLst/>
            </a:prstGeom>
          </p:spPr>
        </p:pic>
        <p:pic>
          <p:nvPicPr>
            <p:cNvPr id="7" name="Picture 6" descr="IMG_014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3000" y="4365624"/>
              <a:ext cx="3206750" cy="2095501"/>
            </a:xfrm>
            <a:prstGeom prst="rect">
              <a:avLst/>
            </a:prstGeom>
          </p:spPr>
        </p:pic>
        <p:pic>
          <p:nvPicPr>
            <p:cNvPr id="8" name="Picture 7" descr="IMG_036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9750" y="4365624"/>
              <a:ext cx="3206750" cy="2137833"/>
            </a:xfrm>
            <a:prstGeom prst="rect">
              <a:avLst/>
            </a:prstGeom>
          </p:spPr>
        </p:pic>
      </p:grpSp>
      <p:sp>
        <p:nvSpPr>
          <p:cNvPr id="2" name="Date Placeholder 1"/>
          <p:cNvSpPr>
            <a:spLocks noGrp="1"/>
          </p:cNvSpPr>
          <p:nvPr>
            <p:ph type="dt" sz="half" idx="10"/>
          </p:nvPr>
        </p:nvSpPr>
        <p:spPr/>
        <p:txBody>
          <a:bodyPr/>
          <a:lstStyle/>
          <a:p>
            <a:fld id="{35A000F4-FD52-5145-B720-8CE5A0F2E9B2}"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10" name="Slide Number Placeholder 9"/>
          <p:cNvSpPr>
            <a:spLocks noGrp="1"/>
          </p:cNvSpPr>
          <p:nvPr>
            <p:ph type="sldNum" sz="quarter" idx="12"/>
          </p:nvPr>
        </p:nvSpPr>
        <p:spPr/>
        <p:txBody>
          <a:bodyPr/>
          <a:lstStyle/>
          <a:p>
            <a:fld id="{1CB17F7D-703C-4D4D-84F1-601A25A0EEC2}" type="slidenum">
              <a:rPr lang="en-US" smtClean="0"/>
              <a:pPr/>
              <a:t>23</a:t>
            </a:fld>
            <a:endParaRPr lang="en-US"/>
          </a:p>
        </p:txBody>
      </p:sp>
    </p:spTree>
    <p:extLst>
      <p:ext uri="{BB962C8B-B14F-4D97-AF65-F5344CB8AC3E}">
        <p14:creationId xmlns:p14="http://schemas.microsoft.com/office/powerpoint/2010/main" val="389132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五天密集中小學種子教師營隊</a:t>
            </a:r>
            <a:endParaRPr lang="en-US" sz="2800" dirty="0"/>
          </a:p>
        </p:txBody>
      </p:sp>
      <p:pic>
        <p:nvPicPr>
          <p:cNvPr id="5" name="Picture 4" descr="IMG_00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5375" y="1980580"/>
            <a:ext cx="3405187" cy="2273920"/>
          </a:xfrm>
          <a:prstGeom prst="rect">
            <a:avLst/>
          </a:prstGeom>
        </p:spPr>
      </p:pic>
      <p:pic>
        <p:nvPicPr>
          <p:cNvPr id="6" name="Picture 5" descr="IMG_048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5500" y="2033362"/>
            <a:ext cx="3307894" cy="2205263"/>
          </a:xfrm>
          <a:prstGeom prst="rect">
            <a:avLst/>
          </a:prstGeom>
        </p:spPr>
      </p:pic>
      <p:pic>
        <p:nvPicPr>
          <p:cNvPr id="7" name="Picture 6" descr="IMG_062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5501" y="4201583"/>
            <a:ext cx="3307894" cy="2205262"/>
          </a:xfrm>
          <a:prstGeom prst="rect">
            <a:avLst/>
          </a:prstGeom>
        </p:spPr>
      </p:pic>
      <p:pic>
        <p:nvPicPr>
          <p:cNvPr id="8" name="Picture 7" descr="IMG_003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1250" y="4238625"/>
            <a:ext cx="3238499" cy="2144241"/>
          </a:xfrm>
          <a:prstGeom prst="rect">
            <a:avLst/>
          </a:prstGeom>
        </p:spPr>
      </p:pic>
      <p:sp>
        <p:nvSpPr>
          <p:cNvPr id="2" name="Date Placeholder 1"/>
          <p:cNvSpPr>
            <a:spLocks noGrp="1"/>
          </p:cNvSpPr>
          <p:nvPr>
            <p:ph type="dt" sz="half" idx="10"/>
          </p:nvPr>
        </p:nvSpPr>
        <p:spPr/>
        <p:txBody>
          <a:bodyPr/>
          <a:lstStyle/>
          <a:p>
            <a:fld id="{D66BAA02-3FC1-4742-85C2-DDFA14FC05CD}"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9" name="Slide Number Placeholder 8"/>
          <p:cNvSpPr>
            <a:spLocks noGrp="1"/>
          </p:cNvSpPr>
          <p:nvPr>
            <p:ph type="sldNum" sz="quarter" idx="12"/>
          </p:nvPr>
        </p:nvSpPr>
        <p:spPr/>
        <p:txBody>
          <a:bodyPr/>
          <a:lstStyle/>
          <a:p>
            <a:fld id="{1CB17F7D-703C-4D4D-84F1-601A25A0EEC2}" type="slidenum">
              <a:rPr lang="en-US" smtClean="0"/>
              <a:pPr/>
              <a:t>24</a:t>
            </a:fld>
            <a:endParaRPr lang="en-US"/>
          </a:p>
        </p:txBody>
      </p:sp>
    </p:spTree>
    <p:extLst>
      <p:ext uri="{BB962C8B-B14F-4D97-AF65-F5344CB8AC3E}">
        <p14:creationId xmlns:p14="http://schemas.microsoft.com/office/powerpoint/2010/main" val="311944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中心基地及區域基地開課及時數規劃</a:t>
            </a:r>
            <a:endParaRPr lang="en-US" sz="2800" dirty="0"/>
          </a:p>
        </p:txBody>
      </p:sp>
      <p:sp>
        <p:nvSpPr>
          <p:cNvPr id="5" name="Rectangle 4"/>
          <p:cNvSpPr/>
          <p:nvPr/>
        </p:nvSpPr>
        <p:spPr>
          <a:xfrm>
            <a:off x="793750" y="2192042"/>
            <a:ext cx="7483476" cy="4093428"/>
          </a:xfrm>
          <a:prstGeom prst="rect">
            <a:avLst/>
          </a:prstGeom>
        </p:spPr>
        <p:txBody>
          <a:bodyPr wrap="square">
            <a:spAutoFit/>
          </a:bodyPr>
          <a:lstStyle/>
          <a:p>
            <a:r>
              <a:rPr lang="en-US" sz="2000" dirty="0"/>
              <a:t>(1)</a:t>
            </a:r>
            <a:r>
              <a:rPr lang="zh-TW" altLang="en-US" sz="2000" dirty="0"/>
              <a:t>中心</a:t>
            </a:r>
            <a:r>
              <a:rPr lang="en-US" sz="2000" dirty="0"/>
              <a:t>(</a:t>
            </a:r>
            <a:r>
              <a:rPr lang="zh-TW" altLang="en-US" sz="2000" dirty="0"/>
              <a:t>恆星</a:t>
            </a:r>
            <a:r>
              <a:rPr lang="en-US" sz="2000" dirty="0"/>
              <a:t>)</a:t>
            </a:r>
            <a:r>
              <a:rPr lang="zh-TW" altLang="en-US" sz="2000" dirty="0" smtClean="0"/>
              <a:t>基地</a:t>
            </a:r>
            <a:endParaRPr lang="zh-TW" altLang="en-US" sz="2000" dirty="0"/>
          </a:p>
          <a:p>
            <a:r>
              <a:rPr lang="zh-TW" altLang="en-US" sz="2000" dirty="0" smtClean="0"/>
              <a:t>負</a:t>
            </a:r>
            <a:r>
              <a:rPr lang="zh-TW" altLang="en-US" sz="2000" dirty="0"/>
              <a:t>責「高階自造技術及跨域整合自造技術」之「週末工作坊」共</a:t>
            </a:r>
            <a:r>
              <a:rPr lang="en-US" sz="2000" dirty="0"/>
              <a:t>12</a:t>
            </a:r>
            <a:r>
              <a:rPr lang="zh-TW" altLang="en-US" sz="2000" dirty="0"/>
              <a:t>日次</a:t>
            </a:r>
            <a:r>
              <a:rPr lang="en-US" sz="2000" dirty="0"/>
              <a:t>84</a:t>
            </a:r>
            <a:r>
              <a:rPr lang="zh-TW" altLang="en-US" sz="2000" dirty="0"/>
              <a:t>小時，「寒、暑假</a:t>
            </a:r>
            <a:r>
              <a:rPr lang="en-US" sz="2000" dirty="0"/>
              <a:t>5</a:t>
            </a:r>
            <a:r>
              <a:rPr lang="zh-TW" altLang="en-US" sz="2000" dirty="0"/>
              <a:t>日密集研習營」共</a:t>
            </a:r>
            <a:r>
              <a:rPr lang="en-US" sz="2000" dirty="0"/>
              <a:t>10</a:t>
            </a:r>
            <a:r>
              <a:rPr lang="zh-TW" altLang="en-US" sz="2000" dirty="0"/>
              <a:t>日次</a:t>
            </a:r>
            <a:r>
              <a:rPr lang="en-US" sz="2000" dirty="0"/>
              <a:t>70</a:t>
            </a:r>
            <a:r>
              <a:rPr lang="zh-TW" altLang="en-US" sz="2000" dirty="0" smtClean="0"/>
              <a:t>小時。</a:t>
            </a:r>
            <a:endParaRPr lang="zh-TW" altLang="en-US" sz="2000" dirty="0"/>
          </a:p>
          <a:p>
            <a:endParaRPr lang="zh-TW" altLang="en-US" sz="2000" dirty="0"/>
          </a:p>
          <a:p>
            <a:r>
              <a:rPr lang="en-US" sz="2000" dirty="0"/>
              <a:t>(2)</a:t>
            </a:r>
            <a:r>
              <a:rPr lang="zh-TW" altLang="en-US" sz="2000" dirty="0"/>
              <a:t>區域</a:t>
            </a:r>
            <a:r>
              <a:rPr lang="en-US" sz="2000" dirty="0"/>
              <a:t>(</a:t>
            </a:r>
            <a:r>
              <a:rPr lang="zh-TW" altLang="en-US" sz="2000" dirty="0"/>
              <a:t>行星</a:t>
            </a:r>
            <a:r>
              <a:rPr lang="en-US" sz="2000" dirty="0"/>
              <a:t>)</a:t>
            </a:r>
            <a:r>
              <a:rPr lang="zh-TW" altLang="en-US" sz="2000" dirty="0" smtClean="0"/>
              <a:t>基地</a:t>
            </a:r>
            <a:endParaRPr lang="zh-TW" altLang="en-US" sz="2000" dirty="0"/>
          </a:p>
          <a:p>
            <a:r>
              <a:rPr lang="zh-TW" altLang="en-US" sz="2000" dirty="0" smtClean="0"/>
              <a:t>區域基地需</a:t>
            </a:r>
            <a:r>
              <a:rPr lang="zh-TW" altLang="en-US" sz="2000" dirty="0"/>
              <a:t>輔導</a:t>
            </a:r>
            <a:r>
              <a:rPr lang="en-US" sz="2000" dirty="0"/>
              <a:t>10</a:t>
            </a:r>
            <a:r>
              <a:rPr lang="zh-TW" altLang="en-US" sz="2000" dirty="0"/>
              <a:t>所衛星學校及至少</a:t>
            </a:r>
            <a:r>
              <a:rPr lang="en-US" sz="2000" dirty="0"/>
              <a:t>20</a:t>
            </a:r>
            <a:r>
              <a:rPr lang="zh-TW" altLang="en-US" sz="2000" dirty="0"/>
              <a:t>位會員教師</a:t>
            </a:r>
            <a:r>
              <a:rPr lang="zh-TW" altLang="en-US" sz="2000" dirty="0" smtClean="0"/>
              <a:t>。每個區域</a:t>
            </a:r>
            <a:r>
              <a:rPr lang="zh-TW" altLang="en-US" sz="2000" dirty="0"/>
              <a:t>基地一年至少要開</a:t>
            </a:r>
            <a:r>
              <a:rPr lang="en-US" sz="2000" dirty="0"/>
              <a:t>12</a:t>
            </a:r>
            <a:r>
              <a:rPr lang="zh-TW" altLang="en-US" sz="2000" dirty="0"/>
              <a:t>日次共</a:t>
            </a:r>
            <a:r>
              <a:rPr lang="en-US" sz="2000" dirty="0"/>
              <a:t>84</a:t>
            </a:r>
            <a:r>
              <a:rPr lang="zh-TW" altLang="en-US" sz="2000" dirty="0"/>
              <a:t>小時的</a:t>
            </a:r>
            <a:r>
              <a:rPr lang="en-US" sz="2000" dirty="0"/>
              <a:t>4</a:t>
            </a:r>
            <a:r>
              <a:rPr lang="zh-TW" altLang="en-US" sz="2000" dirty="0"/>
              <a:t>大類技術之「基礎技術普及工作坊」及「自造技術應用工作坊」</a:t>
            </a:r>
            <a:r>
              <a:rPr lang="zh-TW" altLang="en-US" sz="2000" dirty="0" smtClean="0"/>
              <a:t>。</a:t>
            </a:r>
            <a:r>
              <a:rPr lang="en-US" sz="2000" dirty="0"/>
              <a:t> </a:t>
            </a:r>
            <a:endParaRPr lang="zh-TW" altLang="en-US" sz="2000" dirty="0"/>
          </a:p>
          <a:p>
            <a:endParaRPr lang="en-US" sz="2000" dirty="0" smtClean="0"/>
          </a:p>
          <a:p>
            <a:r>
              <a:rPr lang="en-US" sz="2000" dirty="0" smtClean="0"/>
              <a:t>(</a:t>
            </a:r>
            <a:r>
              <a:rPr lang="en-US" sz="2000" dirty="0"/>
              <a:t>3)</a:t>
            </a:r>
            <a:r>
              <a:rPr lang="zh-TW" altLang="en-US" sz="2000" dirty="0"/>
              <a:t>創學</a:t>
            </a:r>
            <a:r>
              <a:rPr lang="en-US" sz="2000" dirty="0"/>
              <a:t>(</a:t>
            </a:r>
            <a:r>
              <a:rPr lang="zh-TW" altLang="en-US" sz="2000" dirty="0"/>
              <a:t>衛星</a:t>
            </a:r>
            <a:r>
              <a:rPr lang="en-US" sz="2000" dirty="0"/>
              <a:t>)</a:t>
            </a:r>
            <a:r>
              <a:rPr lang="zh-TW" altLang="en-US" sz="2000" dirty="0" smtClean="0"/>
              <a:t>基地</a:t>
            </a:r>
            <a:endParaRPr lang="zh-TW" altLang="en-US" sz="2000" dirty="0"/>
          </a:p>
          <a:p>
            <a:r>
              <a:rPr lang="zh-TW" altLang="en-US" sz="2000" dirty="0"/>
              <a:t>無法得到區域基地支援輔導的偏鄉學校，中心基地將特別協助成立</a:t>
            </a:r>
            <a:r>
              <a:rPr lang="en-US" sz="2000" dirty="0"/>
              <a:t>7</a:t>
            </a:r>
            <a:r>
              <a:rPr lang="zh-TW" altLang="en-US" sz="2000" dirty="0"/>
              <a:t>個偏鄉學校之「創學</a:t>
            </a:r>
            <a:r>
              <a:rPr lang="en-US" sz="2000" dirty="0"/>
              <a:t>(</a:t>
            </a:r>
            <a:r>
              <a:rPr lang="zh-TW" altLang="en-US" sz="2000" dirty="0"/>
              <a:t>衛星</a:t>
            </a:r>
            <a:r>
              <a:rPr lang="en-US" sz="2000" dirty="0"/>
              <a:t>)</a:t>
            </a:r>
            <a:r>
              <a:rPr lang="zh-TW" altLang="en-US" sz="2000" dirty="0"/>
              <a:t>基地」，直屬中心基地支援，除借用自造設備，並派資深講師至衛星基地與種子教師</a:t>
            </a:r>
            <a:r>
              <a:rPr lang="zh-TW" altLang="en-US" sz="2000" dirty="0" smtClean="0"/>
              <a:t>協同教學。</a:t>
            </a:r>
            <a:endParaRPr lang="zh-TW" altLang="en-US" sz="2000" dirty="0"/>
          </a:p>
        </p:txBody>
      </p:sp>
      <p:sp>
        <p:nvSpPr>
          <p:cNvPr id="2" name="Date Placeholder 1"/>
          <p:cNvSpPr>
            <a:spLocks noGrp="1"/>
          </p:cNvSpPr>
          <p:nvPr>
            <p:ph type="dt" sz="half" idx="10"/>
          </p:nvPr>
        </p:nvSpPr>
        <p:spPr/>
        <p:txBody>
          <a:bodyPr/>
          <a:lstStyle/>
          <a:p>
            <a:fld id="{93D6A880-49D3-C349-A1BB-8EF451FE48EC}"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25</a:t>
            </a:fld>
            <a:endParaRPr lang="en-US"/>
          </a:p>
        </p:txBody>
      </p:sp>
    </p:spTree>
    <p:extLst>
      <p:ext uri="{BB962C8B-B14F-4D97-AF65-F5344CB8AC3E}">
        <p14:creationId xmlns:p14="http://schemas.microsoft.com/office/powerpoint/2010/main" val="108610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自造技術培訓規劃</a:t>
            </a:r>
            <a:endParaRPr lang="en-US" sz="2800" dirty="0"/>
          </a:p>
        </p:txBody>
      </p:sp>
      <p:sp>
        <p:nvSpPr>
          <p:cNvPr id="5" name="Rectangle 4"/>
          <p:cNvSpPr/>
          <p:nvPr/>
        </p:nvSpPr>
        <p:spPr>
          <a:xfrm>
            <a:off x="1197794" y="2079623"/>
            <a:ext cx="6825980" cy="4524316"/>
          </a:xfrm>
          <a:prstGeom prst="rect">
            <a:avLst/>
          </a:prstGeom>
        </p:spPr>
        <p:txBody>
          <a:bodyPr wrap="square">
            <a:spAutoFit/>
          </a:bodyPr>
          <a:lstStyle/>
          <a:p>
            <a:r>
              <a:rPr lang="en-US" dirty="0"/>
              <a:t>(1)3D繪圖及建模技術(123D、Sketch up、 </a:t>
            </a:r>
            <a:r>
              <a:rPr lang="en-US" dirty="0" err="1"/>
              <a:t>Thinkercad、Rhino</a:t>
            </a:r>
            <a:r>
              <a:rPr lang="en-US" dirty="0"/>
              <a:t>) </a:t>
            </a:r>
            <a:endParaRPr lang="zh-TW" altLang="en-US" dirty="0"/>
          </a:p>
          <a:p>
            <a:r>
              <a:rPr lang="en-US" dirty="0"/>
              <a:t>(2)數位輔助自造技術(3D列印、3D掃描、鐳射切割及雕刻、3D</a:t>
            </a:r>
            <a:r>
              <a:rPr lang="en-US" dirty="0" smtClean="0"/>
              <a:t>摺  </a:t>
            </a:r>
          </a:p>
          <a:p>
            <a:r>
              <a:rPr lang="en-US" dirty="0" smtClean="0"/>
              <a:t>紙</a:t>
            </a:r>
            <a:r>
              <a:rPr lang="en-US" dirty="0"/>
              <a:t>、3D拼圖......)</a:t>
            </a:r>
            <a:endParaRPr lang="zh-TW" altLang="en-US" dirty="0"/>
          </a:p>
          <a:p>
            <a:r>
              <a:rPr lang="en-US" dirty="0"/>
              <a:t>(3)數位控制技術(數控系統輔助教學平台之情境式教學：3D掃描＋3D列印＋平台、  </a:t>
            </a:r>
            <a:endParaRPr lang="zh-TW" altLang="en-US" dirty="0"/>
          </a:p>
          <a:p>
            <a:r>
              <a:rPr lang="en-US" dirty="0"/>
              <a:t>    </a:t>
            </a:r>
            <a:r>
              <a:rPr lang="en-US" dirty="0" err="1"/>
              <a:t>Scratch+平台、雷切＋平台、木工＋平台、Sensor+Scratch+平台、Makey</a:t>
            </a:r>
            <a:r>
              <a:rPr lang="en-US" dirty="0"/>
              <a:t> </a:t>
            </a:r>
            <a:r>
              <a:rPr lang="en-US" dirty="0" err="1"/>
              <a:t>Makey</a:t>
            </a:r>
            <a:r>
              <a:rPr lang="en-US" dirty="0"/>
              <a:t>)</a:t>
            </a:r>
            <a:endParaRPr lang="zh-TW" altLang="en-US" dirty="0"/>
          </a:p>
          <a:p>
            <a:r>
              <a:rPr lang="en-US" dirty="0"/>
              <a:t>(4)傳統輔助自造技術(</a:t>
            </a:r>
            <a:r>
              <a:rPr lang="en-US" dirty="0" err="1"/>
              <a:t>線鋸機+砂磨機+鑽床機具操作、木工＋數控平台，動物模型及書</a:t>
            </a:r>
            <a:endParaRPr lang="zh-TW" altLang="en-US" dirty="0"/>
          </a:p>
          <a:p>
            <a:r>
              <a:rPr lang="en-US" dirty="0"/>
              <a:t>    架製作......)</a:t>
            </a:r>
            <a:endParaRPr lang="zh-TW" altLang="en-US" dirty="0"/>
          </a:p>
          <a:p>
            <a:r>
              <a:rPr lang="en-US" dirty="0"/>
              <a:t>(5)自造技術融入學科教具製作及應用，自造技術融入科展之作品製作及應用，自造技</a:t>
            </a:r>
            <a:endParaRPr lang="zh-TW" altLang="en-US" dirty="0"/>
          </a:p>
          <a:p>
            <a:r>
              <a:rPr lang="en-US" dirty="0"/>
              <a:t>    術融入競賽之作品製作及應用</a:t>
            </a:r>
            <a:endParaRPr lang="zh-TW" altLang="en-US" dirty="0"/>
          </a:p>
          <a:p>
            <a:r>
              <a:rPr lang="en-US" dirty="0"/>
              <a:t>(6)</a:t>
            </a:r>
            <a:r>
              <a:rPr lang="en-US" dirty="0" err="1"/>
              <a:t>資深Maker教師精進高階技術研習專班</a:t>
            </a:r>
            <a:endParaRPr lang="zh-TW" altLang="en-US" dirty="0"/>
          </a:p>
          <a:p>
            <a:r>
              <a:rPr lang="en-US" dirty="0"/>
              <a:t>(7)社群教師參與『創學示範基地』自造課程學生端協同教學及觀摩</a:t>
            </a:r>
            <a:endParaRPr lang="zh-TW" altLang="en-US" dirty="0"/>
          </a:p>
          <a:p>
            <a:r>
              <a:rPr lang="en-US" dirty="0"/>
              <a:t> </a:t>
            </a:r>
            <a:endParaRPr lang="zh-TW" altLang="en-US" dirty="0"/>
          </a:p>
        </p:txBody>
      </p:sp>
      <p:sp>
        <p:nvSpPr>
          <p:cNvPr id="2" name="Date Placeholder 1"/>
          <p:cNvSpPr>
            <a:spLocks noGrp="1"/>
          </p:cNvSpPr>
          <p:nvPr>
            <p:ph type="dt" sz="half" idx="10"/>
          </p:nvPr>
        </p:nvSpPr>
        <p:spPr/>
        <p:txBody>
          <a:bodyPr/>
          <a:lstStyle/>
          <a:p>
            <a:fld id="{DDC61725-7FAE-6840-BA28-90447B7EB6EB}"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26</a:t>
            </a:fld>
            <a:endParaRPr lang="en-US"/>
          </a:p>
        </p:txBody>
      </p:sp>
    </p:spTree>
    <p:extLst>
      <p:ext uri="{BB962C8B-B14F-4D97-AF65-F5344CB8AC3E}">
        <p14:creationId xmlns:p14="http://schemas.microsoft.com/office/powerpoint/2010/main" val="4086047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課程開發</a:t>
            </a:r>
            <a:r>
              <a:rPr lang="en-US" altLang="zh-TW" sz="2800" dirty="0" smtClean="0"/>
              <a:t>(20</a:t>
            </a:r>
            <a:r>
              <a:rPr lang="zh-TW" altLang="en-US" sz="2800" dirty="0" smtClean="0"/>
              <a:t>門）</a:t>
            </a:r>
            <a:endParaRPr lang="en-US" sz="2800" dirty="0"/>
          </a:p>
        </p:txBody>
      </p:sp>
      <p:sp>
        <p:nvSpPr>
          <p:cNvPr id="8" name="Content Placeholder 2"/>
          <p:cNvSpPr>
            <a:spLocks noGrp="1"/>
          </p:cNvSpPr>
          <p:nvPr>
            <p:ph idx="1"/>
          </p:nvPr>
        </p:nvSpPr>
        <p:spPr>
          <a:xfrm>
            <a:off x="1587500" y="2286000"/>
            <a:ext cx="6197600" cy="3840163"/>
          </a:xfrm>
        </p:spPr>
        <p:txBody>
          <a:bodyPr/>
          <a:lstStyle/>
          <a:p>
            <a:r>
              <a:rPr lang="en-US" dirty="0" smtClean="0"/>
              <a:t>3D</a:t>
            </a:r>
            <a:r>
              <a:rPr lang="zh-TW" altLang="en-US" dirty="0" smtClean="0"/>
              <a:t>掃描＋</a:t>
            </a:r>
            <a:r>
              <a:rPr lang="en-US" altLang="zh-TW" dirty="0" smtClean="0"/>
              <a:t>3D/2D</a:t>
            </a:r>
            <a:r>
              <a:rPr lang="zh-TW" altLang="en-US" dirty="0" smtClean="0"/>
              <a:t>轉檔＋鐳射雕刻＝</a:t>
            </a:r>
            <a:r>
              <a:rPr lang="en-US" altLang="zh-TW" dirty="0" smtClean="0"/>
              <a:t>3D</a:t>
            </a:r>
            <a:r>
              <a:rPr lang="zh-TW" altLang="en-US" dirty="0" smtClean="0"/>
              <a:t>摺紙</a:t>
            </a:r>
            <a:endParaRPr lang="en-US" altLang="zh-TW" dirty="0" smtClean="0"/>
          </a:p>
          <a:p>
            <a:r>
              <a:rPr lang="en-US" dirty="0" smtClean="0"/>
              <a:t>3D</a:t>
            </a:r>
            <a:r>
              <a:rPr lang="zh-TW" altLang="en-US" dirty="0" smtClean="0"/>
              <a:t>繪圖</a:t>
            </a:r>
            <a:r>
              <a:rPr lang="en-US" altLang="zh-TW" dirty="0" smtClean="0"/>
              <a:t>/3D</a:t>
            </a:r>
            <a:r>
              <a:rPr lang="zh-TW" altLang="en-US" dirty="0" smtClean="0"/>
              <a:t>掃描＋</a:t>
            </a:r>
            <a:r>
              <a:rPr lang="en-US" altLang="zh-TW" dirty="0" smtClean="0"/>
              <a:t>3D</a:t>
            </a:r>
            <a:r>
              <a:rPr lang="zh-TW" altLang="en-US" dirty="0" smtClean="0"/>
              <a:t>分層＋鐳射切割＝</a:t>
            </a:r>
            <a:r>
              <a:rPr lang="en-US" altLang="zh-TW" dirty="0" smtClean="0"/>
              <a:t>3D</a:t>
            </a:r>
            <a:r>
              <a:rPr lang="zh-TW" altLang="en-US" dirty="0" smtClean="0"/>
              <a:t>拼圖</a:t>
            </a:r>
            <a:endParaRPr lang="en-US" altLang="zh-TW" dirty="0" smtClean="0"/>
          </a:p>
          <a:p>
            <a:r>
              <a:rPr lang="en-US" dirty="0" smtClean="0"/>
              <a:t>3D</a:t>
            </a:r>
            <a:r>
              <a:rPr lang="zh-TW" altLang="en-US" dirty="0" smtClean="0"/>
              <a:t>繪圖</a:t>
            </a:r>
            <a:r>
              <a:rPr lang="en-US" altLang="zh-TW" dirty="0" smtClean="0"/>
              <a:t>/3D</a:t>
            </a:r>
            <a:r>
              <a:rPr lang="zh-TW" altLang="en-US" dirty="0" smtClean="0"/>
              <a:t>掃描＋</a:t>
            </a:r>
            <a:r>
              <a:rPr lang="en-US" altLang="zh-TW" dirty="0" smtClean="0"/>
              <a:t>3D</a:t>
            </a:r>
            <a:r>
              <a:rPr lang="zh-TW" altLang="en-US" dirty="0" smtClean="0"/>
              <a:t>分層＋線鋸機＝</a:t>
            </a:r>
            <a:r>
              <a:rPr lang="en-US" altLang="zh-TW" dirty="0" smtClean="0"/>
              <a:t>3D</a:t>
            </a:r>
            <a:r>
              <a:rPr lang="zh-TW" altLang="en-US" dirty="0" smtClean="0"/>
              <a:t>拼圖</a:t>
            </a:r>
            <a:endParaRPr lang="en-US" altLang="zh-TW" dirty="0" smtClean="0"/>
          </a:p>
          <a:p>
            <a:r>
              <a:rPr lang="zh-TW" altLang="en-US" dirty="0" smtClean="0"/>
              <a:t>數控平台＋</a:t>
            </a:r>
            <a:r>
              <a:rPr lang="en-US" altLang="zh-TW" dirty="0" smtClean="0"/>
              <a:t>3D</a:t>
            </a:r>
            <a:r>
              <a:rPr lang="zh-TW" altLang="en-US" dirty="0" smtClean="0"/>
              <a:t>掃描建模＋</a:t>
            </a:r>
            <a:r>
              <a:rPr lang="en-US" altLang="zh-TW" dirty="0" smtClean="0"/>
              <a:t>3D</a:t>
            </a:r>
            <a:r>
              <a:rPr lang="zh-TW" altLang="en-US" dirty="0" smtClean="0"/>
              <a:t>列印＝修理缺腳</a:t>
            </a:r>
            <a:endParaRPr lang="en-US" altLang="zh-TW" dirty="0" smtClean="0"/>
          </a:p>
          <a:p>
            <a:r>
              <a:rPr lang="zh-TW" altLang="en-US" dirty="0" smtClean="0"/>
              <a:t>數控平台＋</a:t>
            </a:r>
            <a:r>
              <a:rPr lang="en-US" altLang="zh-TW" dirty="0" smtClean="0"/>
              <a:t>3D</a:t>
            </a:r>
            <a:r>
              <a:rPr lang="zh-TW" altLang="en-US" dirty="0" smtClean="0"/>
              <a:t>繪圖＋</a:t>
            </a:r>
            <a:r>
              <a:rPr lang="en-US" altLang="zh-TW" dirty="0" smtClean="0"/>
              <a:t>3D</a:t>
            </a:r>
            <a:r>
              <a:rPr lang="zh-TW" altLang="en-US" dirty="0" smtClean="0"/>
              <a:t>列印</a:t>
            </a:r>
            <a:r>
              <a:rPr lang="en-US" altLang="zh-TW" dirty="0" smtClean="0"/>
              <a:t>=</a:t>
            </a:r>
            <a:r>
              <a:rPr lang="zh-TW" altLang="en-US" dirty="0" smtClean="0"/>
              <a:t>創新結構造型</a:t>
            </a:r>
            <a:endParaRPr lang="en-US" altLang="zh-TW" dirty="0" smtClean="0"/>
          </a:p>
          <a:p>
            <a:r>
              <a:rPr lang="zh-TW" altLang="en-US" dirty="0" smtClean="0"/>
              <a:t>數控平台＋木工設備＝放大仿生結構</a:t>
            </a:r>
            <a:endParaRPr lang="en-US" altLang="zh-TW" dirty="0" smtClean="0"/>
          </a:p>
          <a:p>
            <a:r>
              <a:rPr lang="zh-TW" altLang="en-US" dirty="0" smtClean="0"/>
              <a:t>數控平台＋</a:t>
            </a:r>
            <a:r>
              <a:rPr lang="en-US" altLang="zh-TW" dirty="0" smtClean="0"/>
              <a:t> Scratch</a:t>
            </a:r>
            <a:r>
              <a:rPr lang="zh-TW" altLang="en-US" dirty="0" smtClean="0"/>
              <a:t>積木程式＝學習程式控制</a:t>
            </a:r>
            <a:endParaRPr lang="en-US" altLang="zh-TW" dirty="0" smtClean="0"/>
          </a:p>
          <a:p>
            <a:endParaRPr lang="en-US" altLang="zh-TW" dirty="0" smtClean="0"/>
          </a:p>
          <a:p>
            <a:endParaRPr lang="en-US" dirty="0"/>
          </a:p>
        </p:txBody>
      </p:sp>
      <p:sp>
        <p:nvSpPr>
          <p:cNvPr id="2" name="Date Placeholder 1"/>
          <p:cNvSpPr>
            <a:spLocks noGrp="1"/>
          </p:cNvSpPr>
          <p:nvPr>
            <p:ph type="dt" sz="half" idx="10"/>
          </p:nvPr>
        </p:nvSpPr>
        <p:spPr/>
        <p:txBody>
          <a:bodyPr/>
          <a:lstStyle/>
          <a:p>
            <a:fld id="{EAE99559-9DD4-B341-9605-9127F76CA15E}"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4" name="Slide Number Placeholder 3"/>
          <p:cNvSpPr>
            <a:spLocks noGrp="1"/>
          </p:cNvSpPr>
          <p:nvPr>
            <p:ph type="sldNum" sz="quarter" idx="12"/>
          </p:nvPr>
        </p:nvSpPr>
        <p:spPr/>
        <p:txBody>
          <a:bodyPr/>
          <a:lstStyle/>
          <a:p>
            <a:fld id="{1CB17F7D-703C-4D4D-84F1-601A25A0EEC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學員培訓技術能力管考</a:t>
            </a:r>
            <a:endParaRPr lang="en-US" sz="2800" dirty="0"/>
          </a:p>
        </p:txBody>
      </p:sp>
      <p:pic>
        <p:nvPicPr>
          <p:cNvPr id="3" name="Picture 2" descr="螢幕快照 2016-05-30 下午9.20.29.png"/>
          <p:cNvPicPr/>
          <p:nvPr/>
        </p:nvPicPr>
        <p:blipFill rotWithShape="1">
          <a:blip r:embed="rId2" cstate="email">
            <a:extLst>
              <a:ext uri="{28A0092B-C50C-407E-A947-70E740481C1C}">
                <a14:useLocalDpi xmlns:a14="http://schemas.microsoft.com/office/drawing/2010/main"/>
              </a:ext>
            </a:extLst>
          </a:blip>
          <a:srcRect/>
          <a:stretch/>
        </p:blipFill>
        <p:spPr>
          <a:xfrm>
            <a:off x="4245718" y="2433001"/>
            <a:ext cx="4499619" cy="3570004"/>
          </a:xfrm>
          <a:prstGeom prst="rect">
            <a:avLst/>
          </a:prstGeom>
        </p:spPr>
      </p:pic>
      <p:sp>
        <p:nvSpPr>
          <p:cNvPr id="4" name="Content Placeholder 2"/>
          <p:cNvSpPr>
            <a:spLocks noGrp="1"/>
          </p:cNvSpPr>
          <p:nvPr>
            <p:ph idx="1"/>
          </p:nvPr>
        </p:nvSpPr>
        <p:spPr>
          <a:xfrm>
            <a:off x="326281" y="2433000"/>
            <a:ext cx="3919437" cy="3570005"/>
          </a:xfrm>
        </p:spPr>
        <p:txBody>
          <a:bodyPr>
            <a:normAutofit/>
          </a:bodyPr>
          <a:lstStyle/>
          <a:p>
            <a:pPr marL="0" indent="0">
              <a:spcBef>
                <a:spcPts val="0"/>
              </a:spcBef>
              <a:buNone/>
            </a:pPr>
            <a:r>
              <a:rPr lang="zh-TW" altLang="en-US" dirty="0" smtClean="0">
                <a:latin typeface="新細明體"/>
                <a:ea typeface="新細明體"/>
              </a:rPr>
              <a:t>會員報名課程研習時，報名後台管理系統即開始記錄學員該次課程的各項歷程記錄，包括：技術屬性、技術等級、課程代碼、課程名稱 、課程綱要、出席狀況、教學滿意度、作業上傳等</a:t>
            </a:r>
            <a:r>
              <a:rPr lang="en-US" dirty="0" smtClean="0">
                <a:latin typeface="新細明體"/>
                <a:ea typeface="新細明體"/>
              </a:rPr>
              <a:t>8</a:t>
            </a:r>
            <a:r>
              <a:rPr lang="zh-TW" altLang="en-US" dirty="0" smtClean="0">
                <a:latin typeface="新細明體"/>
                <a:ea typeface="新細明體"/>
              </a:rPr>
              <a:t>項管考資訊。當同一類技術屬性，同一技術等級，不同課程代碼修滿</a:t>
            </a:r>
            <a:r>
              <a:rPr lang="en-US" dirty="0" smtClean="0">
                <a:latin typeface="新細明體"/>
                <a:ea typeface="新細明體"/>
              </a:rPr>
              <a:t>3</a:t>
            </a:r>
            <a:r>
              <a:rPr lang="zh-TW" altLang="en-US" dirty="0" smtClean="0">
                <a:latin typeface="新細明體"/>
                <a:ea typeface="新細明體"/>
              </a:rPr>
              <a:t>次，該學員自造能力的該項技術屬性的技術能力即晉一級。</a:t>
            </a:r>
          </a:p>
          <a:p>
            <a:endParaRPr lang="en-US" dirty="0"/>
          </a:p>
        </p:txBody>
      </p:sp>
      <p:sp>
        <p:nvSpPr>
          <p:cNvPr id="5" name="Date Placeholder 4"/>
          <p:cNvSpPr>
            <a:spLocks noGrp="1"/>
          </p:cNvSpPr>
          <p:nvPr>
            <p:ph type="dt" sz="half" idx="10"/>
          </p:nvPr>
        </p:nvSpPr>
        <p:spPr/>
        <p:txBody>
          <a:bodyPr/>
          <a:lstStyle/>
          <a:p>
            <a:fld id="{564E2C13-2289-E94C-A1D1-CB082EBA94AD}"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28</a:t>
            </a:fld>
            <a:endParaRPr lang="en-US"/>
          </a:p>
        </p:txBody>
      </p:sp>
    </p:spTree>
    <p:extLst>
      <p:ext uri="{BB962C8B-B14F-4D97-AF65-F5344CB8AC3E}">
        <p14:creationId xmlns:p14="http://schemas.microsoft.com/office/powerpoint/2010/main" val="357450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歡迎加入臉書社團</a:t>
            </a:r>
            <a:endParaRPr lang="en-US" sz="2800" dirty="0"/>
          </a:p>
        </p:txBody>
      </p:sp>
      <p:grpSp>
        <p:nvGrpSpPr>
          <p:cNvPr id="5" name="Group 4"/>
          <p:cNvGrpSpPr>
            <a:grpSpLocks/>
          </p:cNvGrpSpPr>
          <p:nvPr/>
        </p:nvGrpSpPr>
        <p:grpSpPr>
          <a:xfrm>
            <a:off x="1414263" y="2868812"/>
            <a:ext cx="6423655" cy="2020242"/>
            <a:chOff x="0" y="0"/>
            <a:chExt cx="8260873" cy="2666714"/>
          </a:xfrm>
        </p:grpSpPr>
        <p:pic>
          <p:nvPicPr>
            <p:cNvPr id="6" name="Picture 5" descr="IMG_985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03"/>
              <a:ext cx="2661611" cy="2661611"/>
            </a:xfrm>
            <a:prstGeom prst="rect">
              <a:avLst/>
            </a:prstGeom>
          </p:spPr>
        </p:pic>
        <p:pic>
          <p:nvPicPr>
            <p:cNvPr id="7" name="Picture 6" descr="IMG_985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8498" y="318704"/>
              <a:ext cx="2900331" cy="2287146"/>
            </a:xfrm>
            <a:prstGeom prst="rect">
              <a:avLst/>
            </a:prstGeom>
          </p:spPr>
        </p:pic>
        <p:pic>
          <p:nvPicPr>
            <p:cNvPr id="8" name="Picture 7" descr="IMG_996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7918" y="0"/>
              <a:ext cx="2662955" cy="2662954"/>
            </a:xfrm>
            <a:prstGeom prst="rect">
              <a:avLst/>
            </a:prstGeom>
          </p:spPr>
        </p:pic>
      </p:grpSp>
      <p:sp>
        <p:nvSpPr>
          <p:cNvPr id="9" name="TextBox 8"/>
          <p:cNvSpPr txBox="1"/>
          <p:nvPr/>
        </p:nvSpPr>
        <p:spPr>
          <a:xfrm>
            <a:off x="1197798" y="4992888"/>
            <a:ext cx="7403230" cy="338554"/>
          </a:xfrm>
          <a:prstGeom prst="rect">
            <a:avLst/>
          </a:prstGeom>
          <a:noFill/>
        </p:spPr>
        <p:txBody>
          <a:bodyPr wrap="square" rtlCol="0">
            <a:spAutoFit/>
          </a:bodyPr>
          <a:lstStyle/>
          <a:p>
            <a:r>
              <a:rPr lang="zh-TW" altLang="en-US" sz="1600" dirty="0" smtClean="0"/>
              <a:t>自造者基地臉書公開社團</a:t>
            </a:r>
            <a:r>
              <a:rPr lang="en-US" sz="1600" dirty="0" smtClean="0"/>
              <a:t>      </a:t>
            </a:r>
            <a:r>
              <a:rPr lang="zh-TW" altLang="en-US" sz="1600" dirty="0" smtClean="0"/>
              <a:t>自造者基地臉書</a:t>
            </a:r>
            <a:r>
              <a:rPr lang="en-US" sz="1600" dirty="0" smtClean="0"/>
              <a:t>    </a:t>
            </a:r>
            <a:r>
              <a:rPr lang="zh-TW" altLang="en-US" sz="1600" dirty="0" smtClean="0"/>
              <a:t>中小學教師共備社群臉書社團 </a:t>
            </a:r>
            <a:endParaRPr lang="en-US" sz="1600" dirty="0"/>
          </a:p>
        </p:txBody>
      </p:sp>
      <p:sp>
        <p:nvSpPr>
          <p:cNvPr id="2" name="Date Placeholder 1"/>
          <p:cNvSpPr>
            <a:spLocks noGrp="1"/>
          </p:cNvSpPr>
          <p:nvPr>
            <p:ph type="dt" sz="half" idx="10"/>
          </p:nvPr>
        </p:nvSpPr>
        <p:spPr/>
        <p:txBody>
          <a:bodyPr/>
          <a:lstStyle/>
          <a:p>
            <a:fld id="{40F6CE35-619D-1D43-9B87-10AA8139721D}"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10" name="Slide Number Placeholder 9"/>
          <p:cNvSpPr>
            <a:spLocks noGrp="1"/>
          </p:cNvSpPr>
          <p:nvPr>
            <p:ph type="sldNum" sz="quarter" idx="12"/>
          </p:nvPr>
        </p:nvSpPr>
        <p:spPr/>
        <p:txBody>
          <a:bodyPr/>
          <a:lstStyle/>
          <a:p>
            <a:fld id="{1CB17F7D-703C-4D4D-84F1-601A25A0EEC2}"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Fab Charter (II)   </a:t>
            </a:r>
            <a:endParaRPr lang="en-US" dirty="0"/>
          </a:p>
        </p:txBody>
      </p:sp>
      <p:sp>
        <p:nvSpPr>
          <p:cNvPr id="3" name="Content Placeholder 2"/>
          <p:cNvSpPr>
            <a:spLocks noGrp="1"/>
          </p:cNvSpPr>
          <p:nvPr>
            <p:ph idx="1"/>
          </p:nvPr>
        </p:nvSpPr>
        <p:spPr>
          <a:xfrm>
            <a:off x="460374" y="2286000"/>
            <a:ext cx="8286751" cy="3840163"/>
          </a:xfrm>
        </p:spPr>
        <p:txBody>
          <a:bodyPr>
            <a:normAutofit fontScale="92500" lnSpcReduction="20000"/>
          </a:bodyPr>
          <a:lstStyle/>
          <a:p>
            <a:r>
              <a:rPr lang="en-US" sz="2200" b="1" i="1" dirty="0">
                <a:solidFill>
                  <a:srgbClr val="008000"/>
                </a:solidFill>
              </a:rPr>
              <a:t>What are your responsibilities</a:t>
            </a:r>
            <a:r>
              <a:rPr lang="en-US" sz="2200" b="1" i="1" dirty="0" smtClean="0">
                <a:solidFill>
                  <a:srgbClr val="008000"/>
                </a:solidFill>
              </a:rPr>
              <a:t>?                                                                    </a:t>
            </a:r>
            <a:r>
              <a:rPr lang="en-US" sz="2200" b="1" dirty="0">
                <a:solidFill>
                  <a:srgbClr val="FF0000"/>
                </a:solidFill>
              </a:rPr>
              <a:t>S</a:t>
            </a:r>
            <a:r>
              <a:rPr lang="en-US" sz="2200" b="1" dirty="0" smtClean="0">
                <a:solidFill>
                  <a:srgbClr val="FF0000"/>
                </a:solidFill>
              </a:rPr>
              <a:t>afety</a:t>
            </a:r>
            <a:r>
              <a:rPr lang="en-US" sz="2200" b="1" dirty="0">
                <a:solidFill>
                  <a:srgbClr val="FF0000"/>
                </a:solidFill>
              </a:rPr>
              <a:t>: </a:t>
            </a:r>
            <a:r>
              <a:rPr lang="en-US" sz="2200" dirty="0"/>
              <a:t>not hurting people or </a:t>
            </a:r>
            <a:r>
              <a:rPr lang="en-US" sz="2200" dirty="0" smtClean="0"/>
              <a:t>machines                                               </a:t>
            </a:r>
            <a:r>
              <a:rPr lang="en-US" sz="2200" b="1" dirty="0" smtClean="0">
                <a:solidFill>
                  <a:srgbClr val="FF0000"/>
                </a:solidFill>
              </a:rPr>
              <a:t>Operations</a:t>
            </a:r>
            <a:r>
              <a:rPr lang="en-US" sz="2200" b="1" dirty="0">
                <a:solidFill>
                  <a:srgbClr val="FF0000"/>
                </a:solidFill>
              </a:rPr>
              <a:t>: </a:t>
            </a:r>
            <a:r>
              <a:rPr lang="en-US" sz="2200" dirty="0"/>
              <a:t>assisting with cleaning, maintaining, and improving the </a:t>
            </a:r>
            <a:r>
              <a:rPr lang="en-US" sz="2200" dirty="0" smtClean="0"/>
              <a:t>lab </a:t>
            </a:r>
            <a:r>
              <a:rPr lang="en-US" sz="2200" b="1" dirty="0">
                <a:solidFill>
                  <a:srgbClr val="FF0000"/>
                </a:solidFill>
              </a:rPr>
              <a:t>K</a:t>
            </a:r>
            <a:r>
              <a:rPr lang="en-US" sz="2200" b="1" dirty="0" smtClean="0">
                <a:solidFill>
                  <a:srgbClr val="FF0000"/>
                </a:solidFill>
              </a:rPr>
              <a:t>nowledge</a:t>
            </a:r>
            <a:r>
              <a:rPr lang="en-US" sz="2200" b="1" dirty="0">
                <a:solidFill>
                  <a:srgbClr val="FF0000"/>
                </a:solidFill>
              </a:rPr>
              <a:t>: </a:t>
            </a:r>
            <a:r>
              <a:rPr lang="en-US" sz="2200" dirty="0"/>
              <a:t>contributing to documentation and </a:t>
            </a:r>
            <a:r>
              <a:rPr lang="en-US" sz="2200" dirty="0" smtClean="0"/>
              <a:t>instruction</a:t>
            </a:r>
          </a:p>
          <a:p>
            <a:r>
              <a:rPr lang="en-US" sz="2200" b="1" i="1" dirty="0" smtClean="0">
                <a:solidFill>
                  <a:srgbClr val="008000"/>
                </a:solidFill>
              </a:rPr>
              <a:t>Who </a:t>
            </a:r>
            <a:r>
              <a:rPr lang="en-US" sz="2200" b="1" i="1" dirty="0">
                <a:solidFill>
                  <a:srgbClr val="008000"/>
                </a:solidFill>
              </a:rPr>
              <a:t>owns fab lab inventions</a:t>
            </a:r>
            <a:r>
              <a:rPr lang="en-US" sz="2200" b="1" i="1" dirty="0" smtClean="0">
                <a:solidFill>
                  <a:srgbClr val="008000"/>
                </a:solidFill>
              </a:rPr>
              <a:t>? </a:t>
            </a:r>
            <a:r>
              <a:rPr lang="en-US" sz="2200" dirty="0" smtClean="0"/>
              <a:t>Designs </a:t>
            </a:r>
            <a:r>
              <a:rPr lang="en-US" sz="2200" dirty="0"/>
              <a:t>and processes developed in fab labs can be protected and sold however an inventor chooses, but should remain available for individuals to use and learn </a:t>
            </a:r>
            <a:r>
              <a:rPr lang="en-US" sz="2200" dirty="0" smtClean="0"/>
              <a:t>from.</a:t>
            </a:r>
            <a:endParaRPr lang="en-US" sz="2200" dirty="0"/>
          </a:p>
          <a:p>
            <a:r>
              <a:rPr lang="en-US" sz="2200" b="1" i="1" dirty="0" smtClean="0">
                <a:solidFill>
                  <a:srgbClr val="008000"/>
                </a:solidFill>
              </a:rPr>
              <a:t>How </a:t>
            </a:r>
            <a:r>
              <a:rPr lang="en-US" sz="2200" b="1" i="1" dirty="0">
                <a:solidFill>
                  <a:srgbClr val="008000"/>
                </a:solidFill>
              </a:rPr>
              <a:t>can businesses use a fab lab</a:t>
            </a:r>
            <a:r>
              <a:rPr lang="en-US" sz="2200" b="1" i="1" dirty="0" smtClean="0">
                <a:solidFill>
                  <a:srgbClr val="008000"/>
                </a:solidFill>
              </a:rPr>
              <a:t>? </a:t>
            </a:r>
            <a:r>
              <a:rPr lang="en-US" sz="2200" dirty="0" smtClean="0"/>
              <a:t>Commercial </a:t>
            </a:r>
            <a:r>
              <a:rPr lang="en-US" sz="2200" dirty="0"/>
              <a:t>activities can be prototyped and incubated in a fab lab, but they must not conflict with other uses, they should grow beyond rather than within the lab, and they are expected to benefit the inventors, labs, and networks that contribute to their </a:t>
            </a:r>
            <a:r>
              <a:rPr lang="en-US" sz="2200" dirty="0" smtClean="0"/>
              <a:t>success.</a:t>
            </a:r>
            <a:endParaRPr lang="en-US" sz="2200" dirty="0"/>
          </a:p>
        </p:txBody>
      </p:sp>
      <p:sp>
        <p:nvSpPr>
          <p:cNvPr id="4" name="TextBox 3"/>
          <p:cNvSpPr txBox="1"/>
          <p:nvPr/>
        </p:nvSpPr>
        <p:spPr>
          <a:xfrm>
            <a:off x="2508249" y="6563539"/>
            <a:ext cx="4572001" cy="276999"/>
          </a:xfrm>
          <a:prstGeom prst="rect">
            <a:avLst/>
          </a:prstGeom>
          <a:noFill/>
        </p:spPr>
        <p:txBody>
          <a:bodyPr wrap="square" rtlCol="0">
            <a:spAutoFit/>
          </a:bodyPr>
          <a:lstStyle/>
          <a:p>
            <a:r>
              <a:rPr lang="zh-TW" altLang="en-US" sz="1200" dirty="0" smtClean="0"/>
              <a:t>參考來源</a:t>
            </a:r>
            <a:r>
              <a:rPr lang="en-US" sz="1200" dirty="0" smtClean="0"/>
              <a:t>:</a:t>
            </a:r>
            <a:r>
              <a:rPr lang="zh-TW" altLang="en-US" sz="1200" dirty="0" smtClean="0"/>
              <a:t>美國麻省理工學院</a:t>
            </a:r>
            <a:r>
              <a:rPr lang="en-US" sz="1200" dirty="0" smtClean="0"/>
              <a:t> </a:t>
            </a:r>
            <a:r>
              <a:rPr lang="en-US" sz="1200" dirty="0" err="1" smtClean="0"/>
              <a:t>fab.cba.mit.edu</a:t>
            </a:r>
            <a:r>
              <a:rPr lang="en-US" sz="1200" dirty="0" smtClean="0"/>
              <a:t>/about/charter</a:t>
            </a:r>
            <a:endParaRPr lang="en-US" sz="1200" dirty="0"/>
          </a:p>
        </p:txBody>
      </p:sp>
      <p:sp>
        <p:nvSpPr>
          <p:cNvPr id="5" name="TextBox 4"/>
          <p:cNvSpPr txBox="1"/>
          <p:nvPr/>
        </p:nvSpPr>
        <p:spPr>
          <a:xfrm>
            <a:off x="-634972" y="5014277"/>
            <a:ext cx="184666"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fld id="{123E1EBE-FE3D-CC4B-9D14-03739573918B}" type="datetime1">
              <a:rPr lang="zh-TW" altLang="en-US" smtClean="0"/>
              <a:t>16/7/12</a:t>
            </a:fld>
            <a:endParaRPr lang="en-US"/>
          </a:p>
        </p:txBody>
      </p:sp>
      <p:sp>
        <p:nvSpPr>
          <p:cNvPr id="7" name="Footer Placeholder 6"/>
          <p:cNvSpPr>
            <a:spLocks noGrp="1"/>
          </p:cNvSpPr>
          <p:nvPr>
            <p:ph type="ftr" sz="quarter" idx="11"/>
          </p:nvPr>
        </p:nvSpPr>
        <p:spPr/>
        <p:txBody>
          <a:bodyPr/>
          <a:lstStyle/>
          <a:p>
            <a:r>
              <a:rPr lang="en-US" smtClean="0"/>
              <a:t>FabLab-NKNU 高師大自造者基地</a:t>
            </a:r>
            <a:endParaRPr lang="en-US"/>
          </a:p>
        </p:txBody>
      </p:sp>
      <p:sp>
        <p:nvSpPr>
          <p:cNvPr id="8" name="Slide Number Placeholder 7"/>
          <p:cNvSpPr>
            <a:spLocks noGrp="1"/>
          </p:cNvSpPr>
          <p:nvPr>
            <p:ph type="sldNum" sz="quarter" idx="12"/>
          </p:nvPr>
        </p:nvSpPr>
        <p:spPr/>
        <p:txBody>
          <a:bodyPr/>
          <a:lstStyle/>
          <a:p>
            <a:fld id="{1CB17F7D-703C-4D4D-84F1-601A25A0EEC2}" type="slidenum">
              <a:rPr lang="en-US" smtClean="0"/>
              <a:pPr/>
              <a:t>3</a:t>
            </a:fld>
            <a:endParaRPr lang="en-US"/>
          </a:p>
        </p:txBody>
      </p:sp>
    </p:spTree>
    <p:extLst>
      <p:ext uri="{BB962C8B-B14F-4D97-AF65-F5344CB8AC3E}">
        <p14:creationId xmlns:p14="http://schemas.microsoft.com/office/powerpoint/2010/main" val="8166885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8813" y="2980372"/>
            <a:ext cx="7824788" cy="1377579"/>
            <a:chOff x="0" y="0"/>
            <a:chExt cx="9737137" cy="1521428"/>
          </a:xfrm>
        </p:grpSpPr>
        <p:pic>
          <p:nvPicPr>
            <p:cNvPr id="5" name="Picture 4" descr="螢幕快照 2016-05-28 下午3.05.0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8569" y="0"/>
              <a:ext cx="2434284" cy="1521428"/>
            </a:xfrm>
            <a:prstGeom prst="rect">
              <a:avLst/>
            </a:prstGeom>
          </p:spPr>
        </p:pic>
        <p:pic>
          <p:nvPicPr>
            <p:cNvPr id="6" name="Picture 5" descr="螢幕快照 2016-05-28 下午3.05.1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2853" y="0"/>
              <a:ext cx="2434284" cy="1521428"/>
            </a:xfrm>
            <a:prstGeom prst="rect">
              <a:avLst/>
            </a:prstGeom>
          </p:spPr>
        </p:pic>
        <p:pic>
          <p:nvPicPr>
            <p:cNvPr id="7" name="Picture 6" descr="螢幕快照 2016-05-28 下午3.07.5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4284" y="0"/>
              <a:ext cx="2434285" cy="1521428"/>
            </a:xfrm>
            <a:prstGeom prst="rect">
              <a:avLst/>
            </a:prstGeom>
          </p:spPr>
        </p:pic>
        <p:pic>
          <p:nvPicPr>
            <p:cNvPr id="8" name="Picture 7" descr="螢幕快照 2016-05-28 下午3.09.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434284" cy="1521428"/>
            </a:xfrm>
            <a:prstGeom prst="rect">
              <a:avLst/>
            </a:prstGeom>
          </p:spPr>
        </p:pic>
      </p:grpSp>
      <p:sp>
        <p:nvSpPr>
          <p:cNvPr id="10" name="TextBox 9"/>
          <p:cNvSpPr txBox="1"/>
          <p:nvPr/>
        </p:nvSpPr>
        <p:spPr>
          <a:xfrm>
            <a:off x="658813" y="2482013"/>
            <a:ext cx="7824788" cy="584776"/>
          </a:xfrm>
          <a:prstGeom prst="rect">
            <a:avLst/>
          </a:prstGeom>
          <a:noFill/>
        </p:spPr>
        <p:txBody>
          <a:bodyPr wrap="square" rtlCol="0">
            <a:spAutoFit/>
          </a:bodyPr>
          <a:lstStyle/>
          <a:p>
            <a:r>
              <a:rPr lang="zh-TW" altLang="en-US" sz="1400" dirty="0" smtClean="0"/>
              <a:t>網站首頁 中心基地簡介</a:t>
            </a:r>
            <a:r>
              <a:rPr lang="en-US" sz="1400" dirty="0" smtClean="0"/>
              <a:t>    </a:t>
            </a:r>
            <a:r>
              <a:rPr lang="zh-TW" altLang="en-US" sz="1400" dirty="0" smtClean="0"/>
              <a:t>設備圖書館及課程圖書館</a:t>
            </a:r>
            <a:r>
              <a:rPr lang="en-US" sz="1400" dirty="0" smtClean="0"/>
              <a:t>    </a:t>
            </a:r>
            <a:r>
              <a:rPr lang="zh-TW" altLang="en-US" sz="1400" dirty="0" smtClean="0"/>
              <a:t>最新公告及線上報名</a:t>
            </a:r>
            <a:r>
              <a:rPr lang="en-US" sz="1400" dirty="0" smtClean="0"/>
              <a:t>     </a:t>
            </a:r>
            <a:r>
              <a:rPr lang="zh-TW" altLang="en-US" sz="1400" dirty="0" smtClean="0"/>
              <a:t>活動花絮及相關連接</a:t>
            </a:r>
            <a:r>
              <a:rPr lang="en-US" sz="1400" dirty="0" smtClean="0"/>
              <a:t>         </a:t>
            </a:r>
            <a:endParaRPr lang="zh-TW" altLang="en-US" sz="1400" dirty="0" smtClean="0"/>
          </a:p>
          <a:p>
            <a:endParaRPr lang="en-US" dirty="0"/>
          </a:p>
        </p:txBody>
      </p:sp>
      <p:sp>
        <p:nvSpPr>
          <p:cNvPr id="11" name="TextBox 10"/>
          <p:cNvSpPr txBox="1"/>
          <p:nvPr/>
        </p:nvSpPr>
        <p:spPr>
          <a:xfrm>
            <a:off x="851444" y="4516695"/>
            <a:ext cx="7632157" cy="646331"/>
          </a:xfrm>
          <a:prstGeom prst="rect">
            <a:avLst/>
          </a:prstGeom>
          <a:noFill/>
        </p:spPr>
        <p:txBody>
          <a:bodyPr wrap="square" rtlCol="0">
            <a:spAutoFit/>
          </a:bodyPr>
          <a:lstStyle/>
          <a:p>
            <a:r>
              <a:rPr lang="en-US" dirty="0" err="1" smtClean="0"/>
              <a:t>FabLab</a:t>
            </a:r>
            <a:r>
              <a:rPr lang="en-US" dirty="0" smtClean="0"/>
              <a:t>-NKNU</a:t>
            </a:r>
            <a:r>
              <a:rPr lang="zh-TW" altLang="en-US" dirty="0" smtClean="0"/>
              <a:t>網站提供會員遠距教學服務及區域基地和衛星基地活動花絮分享之共用平台 </a:t>
            </a:r>
            <a:endParaRPr lang="en-US" dirty="0"/>
          </a:p>
        </p:txBody>
      </p:sp>
      <p:sp>
        <p:nvSpPr>
          <p:cNvPr id="13"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歡迎進入網站註冊會員申請聯盟學校</a:t>
            </a:r>
            <a:endParaRPr lang="en-US" sz="2800" dirty="0"/>
          </a:p>
        </p:txBody>
      </p:sp>
      <p:sp>
        <p:nvSpPr>
          <p:cNvPr id="14" name="TextBox 13"/>
          <p:cNvSpPr txBox="1"/>
          <p:nvPr/>
        </p:nvSpPr>
        <p:spPr>
          <a:xfrm>
            <a:off x="1356537" y="5512375"/>
            <a:ext cx="6883706" cy="1107996"/>
          </a:xfrm>
          <a:prstGeom prst="rect">
            <a:avLst/>
          </a:prstGeom>
          <a:noFill/>
        </p:spPr>
        <p:txBody>
          <a:bodyPr wrap="square" rtlCol="0">
            <a:spAutoFit/>
          </a:bodyPr>
          <a:lstStyle/>
          <a:p>
            <a:r>
              <a:rPr lang="en-US" sz="4800" dirty="0" smtClean="0">
                <a:hlinkClick r:id="rId6"/>
              </a:rPr>
              <a:t>www.fablab.nknu.edu.tw</a:t>
            </a:r>
            <a:endParaRPr lang="en-US" sz="4800" dirty="0" smtClean="0"/>
          </a:p>
          <a:p>
            <a:endParaRPr lang="en-US" dirty="0"/>
          </a:p>
        </p:txBody>
      </p:sp>
      <p:sp>
        <p:nvSpPr>
          <p:cNvPr id="2" name="Date Placeholder 1"/>
          <p:cNvSpPr>
            <a:spLocks noGrp="1"/>
          </p:cNvSpPr>
          <p:nvPr>
            <p:ph type="dt" sz="half" idx="10"/>
          </p:nvPr>
        </p:nvSpPr>
        <p:spPr/>
        <p:txBody>
          <a:bodyPr/>
          <a:lstStyle/>
          <a:p>
            <a:fld id="{6A04B0B7-69D4-2B45-999F-39F237E59F2C}" type="datetime1">
              <a:rPr lang="zh-TW" altLang="en-US" smtClean="0"/>
              <a:t>16/7/12</a:t>
            </a:fld>
            <a:endParaRPr lang="en-US"/>
          </a:p>
        </p:txBody>
      </p:sp>
      <p:sp>
        <p:nvSpPr>
          <p:cNvPr id="3" name="Footer Placeholder 2"/>
          <p:cNvSpPr>
            <a:spLocks noGrp="1"/>
          </p:cNvSpPr>
          <p:nvPr>
            <p:ph type="ftr" sz="quarter" idx="11"/>
          </p:nvPr>
        </p:nvSpPr>
        <p:spPr/>
        <p:txBody>
          <a:bodyPr/>
          <a:lstStyle/>
          <a:p>
            <a:r>
              <a:rPr lang="en-US" smtClean="0"/>
              <a:t>FabLab-NKNU 高師大自造者基地</a:t>
            </a:r>
            <a:endParaRPr lang="en-US"/>
          </a:p>
        </p:txBody>
      </p:sp>
      <p:sp>
        <p:nvSpPr>
          <p:cNvPr id="9" name="Slide Number Placeholder 8"/>
          <p:cNvSpPr>
            <a:spLocks noGrp="1"/>
          </p:cNvSpPr>
          <p:nvPr>
            <p:ph type="sldNum" sz="quarter" idx="12"/>
          </p:nvPr>
        </p:nvSpPr>
        <p:spPr/>
        <p:txBody>
          <a:bodyPr/>
          <a:lstStyle/>
          <a:p>
            <a:fld id="{1CB17F7D-703C-4D4D-84F1-601A25A0EEC2}"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813" y="456252"/>
            <a:ext cx="7824788" cy="1323041"/>
          </a:xfrm>
        </p:spPr>
        <p:txBody>
          <a:bodyPr/>
          <a:lstStyle/>
          <a:p>
            <a:pPr algn="ctr"/>
            <a:r>
              <a:rPr lang="en-US" sz="3200" dirty="0" err="1" smtClean="0"/>
              <a:t>FabLab</a:t>
            </a:r>
            <a:r>
              <a:rPr lang="en-US" sz="3200" dirty="0" smtClean="0"/>
              <a:t>-NKNU</a:t>
            </a:r>
            <a:r>
              <a:rPr lang="zh-TW" altLang="en-US" sz="3200" dirty="0" smtClean="0"/>
              <a:t>高師大自造者基地</a:t>
            </a:r>
            <a:r>
              <a:rPr lang="en-US" altLang="zh-TW" sz="2800" dirty="0" smtClean="0"/>
              <a:t/>
            </a:r>
            <a:br>
              <a:rPr lang="en-US" altLang="zh-TW" sz="2800" dirty="0" smtClean="0"/>
            </a:br>
            <a:r>
              <a:rPr lang="zh-TW" altLang="en-US" sz="2800" dirty="0" smtClean="0"/>
              <a:t>感謝您的聆聽</a:t>
            </a:r>
            <a:endParaRPr lang="en-US" sz="2800" dirty="0"/>
          </a:p>
        </p:txBody>
      </p:sp>
      <p:pic>
        <p:nvPicPr>
          <p:cNvPr id="2" name="Picture 1" descr="影像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9562" y="2174875"/>
            <a:ext cx="6262688" cy="4175125"/>
          </a:xfrm>
          <a:prstGeom prst="rect">
            <a:avLst/>
          </a:prstGeom>
        </p:spPr>
      </p:pic>
      <p:sp>
        <p:nvSpPr>
          <p:cNvPr id="3" name="Date Placeholder 2"/>
          <p:cNvSpPr>
            <a:spLocks noGrp="1"/>
          </p:cNvSpPr>
          <p:nvPr>
            <p:ph type="dt" sz="half" idx="10"/>
          </p:nvPr>
        </p:nvSpPr>
        <p:spPr/>
        <p:txBody>
          <a:bodyPr/>
          <a:lstStyle/>
          <a:p>
            <a:fld id="{D597367A-81FD-8D46-A5BC-E60F2C1019A5}"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6" name="Slide Number Placeholder 5"/>
          <p:cNvSpPr>
            <a:spLocks noGrp="1"/>
          </p:cNvSpPr>
          <p:nvPr>
            <p:ph type="sldNum" sz="quarter" idx="12"/>
          </p:nvPr>
        </p:nvSpPr>
        <p:spPr/>
        <p:txBody>
          <a:bodyPr/>
          <a:lstStyle/>
          <a:p>
            <a:fld id="{1CB17F7D-703C-4D4D-84F1-601A25A0EEC2}" type="slidenum">
              <a:rPr lang="en-US" smtClean="0"/>
              <a:pPr/>
              <a:t>31</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Maker Movement (I)</a:t>
            </a:r>
            <a:endParaRPr lang="en-US" dirty="0"/>
          </a:p>
        </p:txBody>
      </p:sp>
      <p:sp>
        <p:nvSpPr>
          <p:cNvPr id="3" name="Content Placeholder 2"/>
          <p:cNvSpPr>
            <a:spLocks noGrp="1"/>
          </p:cNvSpPr>
          <p:nvPr>
            <p:ph idx="1"/>
          </p:nvPr>
        </p:nvSpPr>
        <p:spPr>
          <a:xfrm>
            <a:off x="539751" y="2286000"/>
            <a:ext cx="8207374" cy="3840163"/>
          </a:xfrm>
        </p:spPr>
        <p:txBody>
          <a:bodyPr/>
          <a:lstStyle/>
          <a:p>
            <a:r>
              <a:rPr lang="en-US" dirty="0" smtClean="0">
                <a:hlinkClick r:id="rId2"/>
              </a:rPr>
              <a:t>http://searchmanufacturingerp.techtarget.com/definition/Maker-movement</a:t>
            </a:r>
            <a:endParaRPr lang="en-US" dirty="0" smtClean="0"/>
          </a:p>
          <a:p>
            <a:r>
              <a:rPr lang="en-US" dirty="0"/>
              <a:t>The maker movement is a cultural trend that places value on an individual's ability to be a creator of things as well as a consumer of things. </a:t>
            </a:r>
            <a:endParaRPr lang="en-US" dirty="0" smtClean="0"/>
          </a:p>
          <a:p>
            <a:r>
              <a:rPr lang="en-US" dirty="0"/>
              <a:t>In this culture, individuals who create things are called "makers." Makers come from all walks of life, with diverse skill sets and interests. The thing they have in common is creativity, an interest in design and access to tools and raw materials that make production possible.  </a:t>
            </a:r>
            <a:endParaRPr lang="en-US" dirty="0" smtClean="0"/>
          </a:p>
          <a:p>
            <a:pPr>
              <a:buNone/>
            </a:pPr>
            <a:endParaRPr lang="en-US" dirty="0"/>
          </a:p>
        </p:txBody>
      </p:sp>
      <p:sp>
        <p:nvSpPr>
          <p:cNvPr id="4" name="TextBox 3"/>
          <p:cNvSpPr txBox="1"/>
          <p:nvPr/>
        </p:nvSpPr>
        <p:spPr>
          <a:xfrm>
            <a:off x="1460500" y="6523038"/>
            <a:ext cx="7683499" cy="276999"/>
          </a:xfrm>
          <a:prstGeom prst="rect">
            <a:avLst/>
          </a:prstGeom>
          <a:noFill/>
        </p:spPr>
        <p:txBody>
          <a:bodyPr wrap="square" rtlCol="0">
            <a:spAutoFit/>
          </a:bodyPr>
          <a:lstStyle/>
          <a:p>
            <a:r>
              <a:rPr lang="zh-TW" altLang="en-US" sz="1200" dirty="0" smtClean="0"/>
              <a:t>參考來源：</a:t>
            </a:r>
            <a:r>
              <a:rPr lang="en-US" altLang="zh-TW" sz="1200" dirty="0" err="1" smtClean="0"/>
              <a:t>TechTarget</a:t>
            </a:r>
            <a:r>
              <a:rPr lang="en-US" altLang="zh-TW" sz="1200" dirty="0" smtClean="0"/>
              <a:t>    </a:t>
            </a:r>
            <a:r>
              <a:rPr lang="en-US" sz="1200" dirty="0" smtClean="0"/>
              <a:t>http</a:t>
            </a:r>
            <a:r>
              <a:rPr lang="en-US" sz="1200" dirty="0"/>
              <a:t>://</a:t>
            </a:r>
            <a:r>
              <a:rPr lang="en-US" sz="1200" dirty="0" err="1"/>
              <a:t>searchmanufacturingerp.techtarget.com</a:t>
            </a:r>
            <a:r>
              <a:rPr lang="en-US" sz="1200" dirty="0"/>
              <a:t>/definition/Maker-movement</a:t>
            </a:r>
          </a:p>
        </p:txBody>
      </p:sp>
      <p:sp>
        <p:nvSpPr>
          <p:cNvPr id="5" name="Date Placeholder 4"/>
          <p:cNvSpPr>
            <a:spLocks noGrp="1"/>
          </p:cNvSpPr>
          <p:nvPr>
            <p:ph type="dt" sz="half" idx="10"/>
          </p:nvPr>
        </p:nvSpPr>
        <p:spPr/>
        <p:txBody>
          <a:bodyPr/>
          <a:lstStyle/>
          <a:p>
            <a:fld id="{618687B5-7BB9-C04A-BC89-4BF05B4147E5}"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Maker Movement (</a:t>
            </a:r>
            <a:r>
              <a:rPr lang="en-US" dirty="0" smtClean="0"/>
              <a:t>II)</a:t>
            </a:r>
            <a:endParaRPr lang="en-US" dirty="0"/>
          </a:p>
        </p:txBody>
      </p:sp>
      <p:sp>
        <p:nvSpPr>
          <p:cNvPr id="3" name="Content Placeholder 2"/>
          <p:cNvSpPr>
            <a:spLocks noGrp="1"/>
          </p:cNvSpPr>
          <p:nvPr>
            <p:ph idx="1"/>
          </p:nvPr>
        </p:nvSpPr>
        <p:spPr>
          <a:xfrm>
            <a:off x="539749" y="2286000"/>
            <a:ext cx="7943851" cy="3840163"/>
          </a:xfrm>
        </p:spPr>
        <p:txBody>
          <a:bodyPr/>
          <a:lstStyle/>
          <a:p>
            <a:r>
              <a:rPr lang="en-US" dirty="0"/>
              <a:t>The growth of the maker movement is often attributed to the rise of </a:t>
            </a:r>
            <a:r>
              <a:rPr lang="en-US" dirty="0">
                <a:solidFill>
                  <a:srgbClr val="0D0D0D"/>
                </a:solidFill>
                <a:hlinkClick r:id="rId2"/>
              </a:rPr>
              <a:t>makerspaces -- community centers where makers can go to access tools that would otherwise be inaccessible or unaffordable</a:t>
            </a:r>
            <a:r>
              <a:rPr lang="en-US" dirty="0" smtClean="0">
                <a:solidFill>
                  <a:srgbClr val="0D0D0D"/>
                </a:solidFill>
                <a:hlinkClick r:id="rId2"/>
              </a:rPr>
              <a:t>.</a:t>
            </a:r>
            <a:endParaRPr lang="en-US" dirty="0" smtClean="0">
              <a:solidFill>
                <a:srgbClr val="0D0D0D"/>
              </a:solidFill>
            </a:endParaRPr>
          </a:p>
          <a:p>
            <a:r>
              <a:rPr lang="en-US" dirty="0"/>
              <a:t>Peer education and opportunities for collaboration are important maker tools, as are access to digital fabrication tools such as </a:t>
            </a:r>
            <a:r>
              <a:rPr lang="en-US" u="sng" dirty="0">
                <a:hlinkClick r:id="rId3"/>
              </a:rPr>
              <a:t>3D printers, </a:t>
            </a:r>
            <a:r>
              <a:rPr lang="en-US" u="sng" dirty="0">
                <a:hlinkClick r:id="rId4"/>
              </a:rPr>
              <a:t>laser cutters, </a:t>
            </a:r>
            <a:r>
              <a:rPr lang="en-US" u="sng" dirty="0">
                <a:hlinkClick r:id="rId5"/>
              </a:rPr>
              <a:t>CAD software and computer numerical control (CNC) milling machines</a:t>
            </a:r>
            <a:r>
              <a:rPr lang="en-US" u="sng" dirty="0" smtClean="0">
                <a:hlinkClick r:id="rId5"/>
              </a:rPr>
              <a:t>.</a:t>
            </a:r>
            <a:endParaRPr lang="en-US" u="sng" dirty="0" smtClean="0"/>
          </a:p>
          <a:p>
            <a:r>
              <a:rPr lang="en-US" dirty="0"/>
              <a:t>While the majority of makers are hobbyists, </a:t>
            </a:r>
            <a:r>
              <a:rPr lang="en-US" u="sng" dirty="0">
                <a:hlinkClick r:id="rId6"/>
              </a:rPr>
              <a:t>entrepreneurs and small manufacturers are also taking advantage of the classes and tools available in makerspaces.</a:t>
            </a:r>
            <a:endParaRPr lang="en-US" dirty="0">
              <a:solidFill>
                <a:srgbClr val="0D0D0D"/>
              </a:solidFill>
            </a:endParaRPr>
          </a:p>
        </p:txBody>
      </p:sp>
      <p:sp>
        <p:nvSpPr>
          <p:cNvPr id="4" name="TextBox 3"/>
          <p:cNvSpPr txBox="1"/>
          <p:nvPr/>
        </p:nvSpPr>
        <p:spPr>
          <a:xfrm>
            <a:off x="1460500" y="6523038"/>
            <a:ext cx="7683499" cy="276999"/>
          </a:xfrm>
          <a:prstGeom prst="rect">
            <a:avLst/>
          </a:prstGeom>
          <a:noFill/>
        </p:spPr>
        <p:txBody>
          <a:bodyPr wrap="square" rtlCol="0">
            <a:spAutoFit/>
          </a:bodyPr>
          <a:lstStyle/>
          <a:p>
            <a:r>
              <a:rPr lang="zh-TW" altLang="en-US" sz="1200" dirty="0" smtClean="0"/>
              <a:t>參考來源：</a:t>
            </a:r>
            <a:r>
              <a:rPr lang="en-US" altLang="zh-TW" sz="1200" dirty="0" err="1" smtClean="0"/>
              <a:t>TechTarget</a:t>
            </a:r>
            <a:r>
              <a:rPr lang="en-US" altLang="zh-TW" sz="1200" dirty="0" smtClean="0"/>
              <a:t>    </a:t>
            </a:r>
            <a:r>
              <a:rPr lang="en-US" sz="1200" dirty="0" smtClean="0"/>
              <a:t>http</a:t>
            </a:r>
            <a:r>
              <a:rPr lang="en-US" sz="1200" dirty="0"/>
              <a:t>://</a:t>
            </a:r>
            <a:r>
              <a:rPr lang="en-US" sz="1200" dirty="0" err="1"/>
              <a:t>searchmanufacturingerp.techtarget.com</a:t>
            </a:r>
            <a:r>
              <a:rPr lang="en-US" sz="1200" dirty="0"/>
              <a:t>/definition/Maker-movement</a:t>
            </a:r>
          </a:p>
        </p:txBody>
      </p:sp>
      <p:sp>
        <p:nvSpPr>
          <p:cNvPr id="5" name="Date Placeholder 4"/>
          <p:cNvSpPr>
            <a:spLocks noGrp="1"/>
          </p:cNvSpPr>
          <p:nvPr>
            <p:ph type="dt" sz="half" idx="10"/>
          </p:nvPr>
        </p:nvSpPr>
        <p:spPr/>
        <p:txBody>
          <a:bodyPr/>
          <a:lstStyle/>
          <a:p>
            <a:fld id="{BCB85FDD-FD26-5C40-8D90-96F7A799D42A}"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5</a:t>
            </a:fld>
            <a:endParaRPr lang="en-US"/>
          </a:p>
        </p:txBody>
      </p:sp>
    </p:spTree>
    <p:extLst>
      <p:ext uri="{BB962C8B-B14F-4D97-AF65-F5344CB8AC3E}">
        <p14:creationId xmlns:p14="http://schemas.microsoft.com/office/powerpoint/2010/main" val="33405884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Maker Movement (</a:t>
            </a:r>
            <a:r>
              <a:rPr lang="en-US" dirty="0" smtClean="0"/>
              <a:t>III)</a:t>
            </a:r>
            <a:endParaRPr lang="en-US" dirty="0"/>
          </a:p>
        </p:txBody>
      </p:sp>
      <p:sp>
        <p:nvSpPr>
          <p:cNvPr id="3" name="Content Placeholder 2"/>
          <p:cNvSpPr>
            <a:spLocks noGrp="1"/>
          </p:cNvSpPr>
          <p:nvPr>
            <p:ph idx="1"/>
          </p:nvPr>
        </p:nvSpPr>
        <p:spPr>
          <a:xfrm>
            <a:off x="460375" y="2286000"/>
            <a:ext cx="8302625" cy="3840163"/>
          </a:xfrm>
        </p:spPr>
        <p:txBody>
          <a:bodyPr/>
          <a:lstStyle/>
          <a:p>
            <a:r>
              <a:rPr lang="en-US" dirty="0"/>
              <a:t>The maker movement is international, promoted by magazines, conventions, video channels and Web-based marketplaces. </a:t>
            </a:r>
            <a:endParaRPr lang="en-US" dirty="0" smtClean="0"/>
          </a:p>
          <a:p>
            <a:r>
              <a:rPr lang="en-US" dirty="0" smtClean="0"/>
              <a:t>The </a:t>
            </a:r>
            <a:r>
              <a:rPr lang="en-US" dirty="0"/>
              <a:t>movement is growing rapidly and is expected to be economically disruptive; as ordinary people become more self-sufficient, they will be able to make their own products instead of purchasing </a:t>
            </a:r>
            <a:r>
              <a:rPr lang="en-US" u="sng" dirty="0">
                <a:hlinkClick r:id="rId2"/>
              </a:rPr>
              <a:t>brand-name products from a big box store</a:t>
            </a:r>
            <a:r>
              <a:rPr lang="en-US" u="sng" dirty="0" smtClean="0">
                <a:hlinkClick r:id="rId2"/>
              </a:rPr>
              <a:t>.</a:t>
            </a:r>
            <a:endParaRPr lang="en-US" u="sng" dirty="0" smtClean="0"/>
          </a:p>
          <a:p>
            <a:r>
              <a:rPr lang="en-US" dirty="0"/>
              <a:t>In the United States, the maker movement has been promoted by the government as a way to encourage students to become more interested in </a:t>
            </a:r>
            <a:r>
              <a:rPr lang="en-US" u="sng" dirty="0">
                <a:hlinkClick r:id="rId3"/>
              </a:rPr>
              <a:t>STEM (science, technology, engineering and math) and as a way for ordinary citizens to revitalize manufacturing.</a:t>
            </a:r>
            <a:endParaRPr lang="en-US" dirty="0"/>
          </a:p>
        </p:txBody>
      </p:sp>
      <p:sp>
        <p:nvSpPr>
          <p:cNvPr id="4" name="TextBox 3"/>
          <p:cNvSpPr txBox="1"/>
          <p:nvPr/>
        </p:nvSpPr>
        <p:spPr>
          <a:xfrm>
            <a:off x="1460500" y="6523038"/>
            <a:ext cx="7683499" cy="276999"/>
          </a:xfrm>
          <a:prstGeom prst="rect">
            <a:avLst/>
          </a:prstGeom>
          <a:noFill/>
        </p:spPr>
        <p:txBody>
          <a:bodyPr wrap="square" rtlCol="0">
            <a:spAutoFit/>
          </a:bodyPr>
          <a:lstStyle/>
          <a:p>
            <a:r>
              <a:rPr lang="zh-TW" altLang="en-US" sz="1200" dirty="0" smtClean="0"/>
              <a:t>參考來源：</a:t>
            </a:r>
            <a:r>
              <a:rPr lang="en-US" altLang="zh-TW" sz="1200" dirty="0" err="1" smtClean="0"/>
              <a:t>TechTarget</a:t>
            </a:r>
            <a:r>
              <a:rPr lang="en-US" altLang="zh-TW" sz="1200" dirty="0" smtClean="0"/>
              <a:t>    </a:t>
            </a:r>
            <a:r>
              <a:rPr lang="en-US" sz="1200" dirty="0" smtClean="0"/>
              <a:t>http</a:t>
            </a:r>
            <a:r>
              <a:rPr lang="en-US" sz="1200" dirty="0"/>
              <a:t>://</a:t>
            </a:r>
            <a:r>
              <a:rPr lang="en-US" sz="1200" dirty="0" err="1"/>
              <a:t>searchmanufacturingerp.techtarget.com</a:t>
            </a:r>
            <a:r>
              <a:rPr lang="en-US" sz="1200" dirty="0"/>
              <a:t>/definition/Maker-movement</a:t>
            </a:r>
          </a:p>
        </p:txBody>
      </p:sp>
      <p:sp>
        <p:nvSpPr>
          <p:cNvPr id="5" name="Date Placeholder 4"/>
          <p:cNvSpPr>
            <a:spLocks noGrp="1"/>
          </p:cNvSpPr>
          <p:nvPr>
            <p:ph type="dt" sz="half" idx="10"/>
          </p:nvPr>
        </p:nvSpPr>
        <p:spPr/>
        <p:txBody>
          <a:bodyPr/>
          <a:lstStyle/>
          <a:p>
            <a:fld id="{87F3858D-E04A-EA45-95D7-E299F8D80CEB}"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6</a:t>
            </a:fld>
            <a:endParaRPr lang="en-US"/>
          </a:p>
        </p:txBody>
      </p:sp>
    </p:spTree>
    <p:extLst>
      <p:ext uri="{BB962C8B-B14F-4D97-AF65-F5344CB8AC3E}">
        <p14:creationId xmlns:p14="http://schemas.microsoft.com/office/powerpoint/2010/main" val="34733389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STEM (I)</a:t>
            </a:r>
            <a:br>
              <a:rPr lang="en-US" dirty="0" smtClean="0"/>
            </a:br>
            <a:r>
              <a:rPr lang="en-US" sz="2800" dirty="0" smtClean="0">
                <a:solidFill>
                  <a:srgbClr val="008000"/>
                </a:solidFill>
              </a:rPr>
              <a:t>Science/Technology/Engineering/Mathematics</a:t>
            </a:r>
            <a:endParaRPr lang="en-US" sz="2800" dirty="0">
              <a:solidFill>
                <a:srgbClr val="008000"/>
              </a:solidFill>
            </a:endParaRPr>
          </a:p>
        </p:txBody>
      </p:sp>
      <p:sp>
        <p:nvSpPr>
          <p:cNvPr id="3" name="Content Placeholder 2"/>
          <p:cNvSpPr>
            <a:spLocks noGrp="1"/>
          </p:cNvSpPr>
          <p:nvPr>
            <p:ph idx="1"/>
          </p:nvPr>
        </p:nvSpPr>
        <p:spPr>
          <a:xfrm>
            <a:off x="658813" y="2349500"/>
            <a:ext cx="8024812" cy="4189129"/>
          </a:xfrm>
        </p:spPr>
        <p:txBody>
          <a:bodyPr>
            <a:normAutofit fontScale="85000" lnSpcReduction="20000"/>
          </a:bodyPr>
          <a:lstStyle/>
          <a:p>
            <a:r>
              <a:rPr lang="en-US" dirty="0" smtClean="0">
                <a:hlinkClick r:id="rId2"/>
              </a:rPr>
              <a:t>http://www.ed.gov/stem</a:t>
            </a:r>
            <a:endParaRPr lang="en-US" dirty="0" smtClean="0"/>
          </a:p>
          <a:p>
            <a:r>
              <a:rPr lang="en-US" dirty="0"/>
              <a:t>The United States has developed as a global leader, in large part, through the genius and hard work of its scientists, engineers, and innovators</a:t>
            </a:r>
            <a:r>
              <a:rPr lang="en-US" dirty="0" smtClean="0"/>
              <a:t>.</a:t>
            </a:r>
          </a:p>
          <a:p>
            <a:r>
              <a:rPr lang="en-US" dirty="0" smtClean="0"/>
              <a:t> </a:t>
            </a:r>
            <a:r>
              <a:rPr lang="en-US" dirty="0"/>
              <a:t>In a world that’s becoming increasingly complex, where success is driven not only by </a:t>
            </a:r>
            <a:r>
              <a:rPr lang="en-US" i="1" dirty="0"/>
              <a:t>what</a:t>
            </a:r>
            <a:r>
              <a:rPr lang="en-US" dirty="0"/>
              <a:t> you know, but </a:t>
            </a:r>
            <a:r>
              <a:rPr lang="en-US" b="1" dirty="0">
                <a:solidFill>
                  <a:srgbClr val="FF0000"/>
                </a:solidFill>
              </a:rPr>
              <a:t>by what you </a:t>
            </a:r>
            <a:r>
              <a:rPr lang="en-US" b="1" i="1" dirty="0">
                <a:solidFill>
                  <a:srgbClr val="FF0000"/>
                </a:solidFill>
              </a:rPr>
              <a:t>can do</a:t>
            </a:r>
            <a:r>
              <a:rPr lang="en-US" b="1" dirty="0">
                <a:solidFill>
                  <a:srgbClr val="FF0000"/>
                </a:solidFill>
              </a:rPr>
              <a:t> with what you know</a:t>
            </a:r>
            <a:r>
              <a:rPr lang="en-US" dirty="0"/>
              <a:t>, it’s more important than ever for our youth to be equipped with the knowledge and skills to solve tough problems, gather and evaluate evidence, and make sense of information</a:t>
            </a:r>
            <a:r>
              <a:rPr lang="en-US" dirty="0" smtClean="0"/>
              <a:t>.</a:t>
            </a:r>
          </a:p>
          <a:p>
            <a:r>
              <a:rPr lang="en-US" dirty="0" smtClean="0"/>
              <a:t> </a:t>
            </a:r>
            <a:r>
              <a:rPr lang="en-US" dirty="0"/>
              <a:t>These are the types of skills that students learn by studying </a:t>
            </a:r>
            <a:r>
              <a:rPr lang="en-US" b="1" dirty="0">
                <a:solidFill>
                  <a:srgbClr val="008000"/>
                </a:solidFill>
              </a:rPr>
              <a:t>science, technology, engineering, and math</a:t>
            </a:r>
            <a:r>
              <a:rPr lang="en-US" dirty="0"/>
              <a:t>—subjects collectively known as </a:t>
            </a:r>
            <a:r>
              <a:rPr lang="en-US" b="1" dirty="0">
                <a:solidFill>
                  <a:srgbClr val="008000"/>
                </a:solidFill>
              </a:rPr>
              <a:t>STEM</a:t>
            </a:r>
            <a:r>
              <a:rPr lang="en-US" dirty="0"/>
              <a:t>.</a:t>
            </a:r>
          </a:p>
          <a:p>
            <a:r>
              <a:rPr lang="en-US" dirty="0"/>
              <a:t>Yet today, few American students pursue expertise in STEM fields—and we have an inadequate pipeline of teachers skilled in those subjects. That’s why President Obama </a:t>
            </a:r>
            <a:r>
              <a:rPr lang="en-US" dirty="0" err="1" smtClean="0"/>
              <a:t>has</a:t>
            </a:r>
            <a:r>
              <a:rPr lang="en-US" u="sng" dirty="0" err="1" smtClean="0">
                <a:hlinkClick r:id="rId3"/>
              </a:rPr>
              <a:t>set</a:t>
            </a:r>
            <a:r>
              <a:rPr lang="en-US" u="sng" dirty="0" smtClean="0">
                <a:hlinkClick r:id="rId3"/>
              </a:rPr>
              <a:t> </a:t>
            </a:r>
            <a:r>
              <a:rPr lang="en-US" u="sng" dirty="0">
                <a:hlinkClick r:id="rId3"/>
              </a:rPr>
              <a:t>a priority of increasing the number </a:t>
            </a:r>
            <a:r>
              <a:rPr lang="en-US" u="sng" dirty="0" smtClean="0">
                <a:hlinkClick r:id="rId3"/>
              </a:rPr>
              <a:t> of </a:t>
            </a:r>
            <a:r>
              <a:rPr lang="en-US" u="sng" dirty="0">
                <a:hlinkClick r:id="rId3"/>
              </a:rPr>
              <a:t>students and teachers who are proficient in these vital fields.</a:t>
            </a:r>
            <a:endParaRPr lang="en-US" dirty="0"/>
          </a:p>
        </p:txBody>
      </p:sp>
      <p:sp>
        <p:nvSpPr>
          <p:cNvPr id="4" name="TextBox 3"/>
          <p:cNvSpPr txBox="1"/>
          <p:nvPr/>
        </p:nvSpPr>
        <p:spPr>
          <a:xfrm>
            <a:off x="3422649" y="6527129"/>
            <a:ext cx="4886327" cy="276999"/>
          </a:xfrm>
          <a:prstGeom prst="rect">
            <a:avLst/>
          </a:prstGeom>
          <a:noFill/>
        </p:spPr>
        <p:txBody>
          <a:bodyPr wrap="square" rtlCol="0">
            <a:spAutoFit/>
          </a:bodyPr>
          <a:lstStyle/>
          <a:p>
            <a:r>
              <a:rPr lang="zh-TW" altLang="en-US" sz="1200" dirty="0" smtClean="0"/>
              <a:t>參考來源：美國教育部官網</a:t>
            </a:r>
            <a:r>
              <a:rPr lang="en-US" altLang="zh-TW" sz="1200" dirty="0" err="1" smtClean="0"/>
              <a:t>www.ed.gov</a:t>
            </a:r>
            <a:r>
              <a:rPr lang="en-US" altLang="zh-TW" sz="1200" dirty="0" smtClean="0"/>
              <a:t>/stem</a:t>
            </a:r>
            <a:endParaRPr lang="en-US" sz="1200" dirty="0"/>
          </a:p>
        </p:txBody>
      </p:sp>
      <p:sp>
        <p:nvSpPr>
          <p:cNvPr id="5" name="Date Placeholder 4"/>
          <p:cNvSpPr>
            <a:spLocks noGrp="1"/>
          </p:cNvSpPr>
          <p:nvPr>
            <p:ph type="dt" sz="half" idx="10"/>
          </p:nvPr>
        </p:nvSpPr>
        <p:spPr/>
        <p:txBody>
          <a:bodyPr/>
          <a:lstStyle/>
          <a:p>
            <a:fld id="{05FFB486-B627-2F40-8654-4CCF37C3ACA7}"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STEM (</a:t>
            </a:r>
            <a:r>
              <a:rPr lang="en-US" dirty="0" smtClean="0"/>
              <a:t>II)</a:t>
            </a:r>
            <a:r>
              <a:rPr lang="en-US" dirty="0"/>
              <a:t/>
            </a:r>
            <a:br>
              <a:rPr lang="en-US" dirty="0"/>
            </a:br>
            <a:r>
              <a:rPr lang="en-US" sz="2800" dirty="0">
                <a:solidFill>
                  <a:srgbClr val="008000"/>
                </a:solidFill>
              </a:rPr>
              <a:t>Science/Technology/Engineering/Mathematics</a:t>
            </a:r>
            <a:endParaRPr lang="en-US" sz="2800" dirty="0"/>
          </a:p>
        </p:txBody>
      </p:sp>
      <p:sp>
        <p:nvSpPr>
          <p:cNvPr id="3" name="Content Placeholder 2"/>
          <p:cNvSpPr>
            <a:spLocks noGrp="1"/>
          </p:cNvSpPr>
          <p:nvPr>
            <p:ph idx="1"/>
          </p:nvPr>
        </p:nvSpPr>
        <p:spPr>
          <a:xfrm>
            <a:off x="476251" y="2286000"/>
            <a:ext cx="8286750" cy="3840163"/>
          </a:xfrm>
        </p:spPr>
        <p:txBody>
          <a:bodyPr>
            <a:normAutofit lnSpcReduction="10000"/>
          </a:bodyPr>
          <a:lstStyle/>
          <a:p>
            <a:r>
              <a:rPr lang="en-US" dirty="0"/>
              <a:t>All young people should be prepared to think deeply and to think well so that they have the chance to become the innovators, educators, researchers, and leaders who can solve the most pressing challenges facing our nation and our world, both today and tomorrow.</a:t>
            </a:r>
            <a:endParaRPr lang="en-US" dirty="0" smtClean="0"/>
          </a:p>
          <a:p>
            <a:r>
              <a:rPr lang="en-US" dirty="0"/>
              <a:t>President Obama has articulated a clear priority for STEM education: within a decade, American students must "move from the middle to the top of the pack in science and math." The Obama Administration also is working toward the goal of fairness between places, where an equitable distribution of quality STEM learning opportunities and talented teachers can ensure that all students have the chance to study and be inspired by science, technology, engineering, and math—and have the chance to reach their full potential.</a:t>
            </a:r>
          </a:p>
        </p:txBody>
      </p:sp>
      <p:sp>
        <p:nvSpPr>
          <p:cNvPr id="5" name="TextBox 4"/>
          <p:cNvSpPr txBox="1"/>
          <p:nvPr/>
        </p:nvSpPr>
        <p:spPr>
          <a:xfrm>
            <a:off x="3422649" y="6527129"/>
            <a:ext cx="4886327" cy="276999"/>
          </a:xfrm>
          <a:prstGeom prst="rect">
            <a:avLst/>
          </a:prstGeom>
          <a:noFill/>
        </p:spPr>
        <p:txBody>
          <a:bodyPr wrap="square" rtlCol="0">
            <a:spAutoFit/>
          </a:bodyPr>
          <a:lstStyle/>
          <a:p>
            <a:r>
              <a:rPr lang="zh-TW" altLang="en-US" sz="1200" dirty="0" smtClean="0"/>
              <a:t>參考來源：美國教育部官網</a:t>
            </a:r>
            <a:r>
              <a:rPr lang="en-US" altLang="zh-TW" sz="1200" dirty="0" err="1" smtClean="0"/>
              <a:t>www.ed.gov</a:t>
            </a:r>
            <a:r>
              <a:rPr lang="en-US" altLang="zh-TW" sz="1200" dirty="0" smtClean="0"/>
              <a:t>/stem</a:t>
            </a:r>
            <a:endParaRPr lang="en-US" sz="1200" dirty="0"/>
          </a:p>
        </p:txBody>
      </p:sp>
      <p:sp>
        <p:nvSpPr>
          <p:cNvPr id="4" name="Date Placeholder 3"/>
          <p:cNvSpPr>
            <a:spLocks noGrp="1"/>
          </p:cNvSpPr>
          <p:nvPr>
            <p:ph type="dt" sz="half" idx="10"/>
          </p:nvPr>
        </p:nvSpPr>
        <p:spPr/>
        <p:txBody>
          <a:bodyPr/>
          <a:lstStyle/>
          <a:p>
            <a:fld id="{82BF3CF5-046B-A74B-8493-66FD5FE07428}" type="datetime1">
              <a:rPr lang="zh-TW" altLang="en-US" smtClean="0"/>
              <a:t>16/7/12</a:t>
            </a:fld>
            <a:endParaRPr lang="en-US"/>
          </a:p>
        </p:txBody>
      </p:sp>
      <p:sp>
        <p:nvSpPr>
          <p:cNvPr id="6" name="Footer Placeholder 5"/>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8</a:t>
            </a:fld>
            <a:endParaRPr lang="en-US"/>
          </a:p>
        </p:txBody>
      </p:sp>
    </p:spTree>
    <p:extLst>
      <p:ext uri="{BB962C8B-B14F-4D97-AF65-F5344CB8AC3E}">
        <p14:creationId xmlns:p14="http://schemas.microsoft.com/office/powerpoint/2010/main" val="153569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STEM (</a:t>
            </a:r>
            <a:r>
              <a:rPr lang="en-US" dirty="0" smtClean="0"/>
              <a:t>III)</a:t>
            </a:r>
            <a:r>
              <a:rPr lang="en-US" dirty="0"/>
              <a:t/>
            </a:r>
            <a:br>
              <a:rPr lang="en-US" dirty="0"/>
            </a:br>
            <a:r>
              <a:rPr lang="en-US" sz="2800" dirty="0">
                <a:solidFill>
                  <a:srgbClr val="008000"/>
                </a:solidFill>
              </a:rPr>
              <a:t>Science/Technology/Engineering/Mathematics</a:t>
            </a:r>
            <a:endParaRPr lang="en-US" sz="2800" dirty="0"/>
          </a:p>
        </p:txBody>
      </p:sp>
      <p:pic>
        <p:nvPicPr>
          <p:cNvPr id="4" name="Picture 3"/>
          <p:cNvPicPr>
            <a:picLocks noChangeAspect="1"/>
          </p:cNvPicPr>
          <p:nvPr/>
        </p:nvPicPr>
        <p:blipFill>
          <a:blip r:embed="rId2"/>
          <a:stretch>
            <a:fillRect/>
          </a:stretch>
        </p:blipFill>
        <p:spPr>
          <a:xfrm>
            <a:off x="2022475" y="1977570"/>
            <a:ext cx="5264150" cy="4512129"/>
          </a:xfrm>
          <a:prstGeom prst="rect">
            <a:avLst/>
          </a:prstGeom>
        </p:spPr>
      </p:pic>
      <p:sp>
        <p:nvSpPr>
          <p:cNvPr id="6" name="TextBox 5"/>
          <p:cNvSpPr txBox="1"/>
          <p:nvPr/>
        </p:nvSpPr>
        <p:spPr>
          <a:xfrm>
            <a:off x="3422649" y="6527129"/>
            <a:ext cx="4886327" cy="276999"/>
          </a:xfrm>
          <a:prstGeom prst="rect">
            <a:avLst/>
          </a:prstGeom>
          <a:noFill/>
        </p:spPr>
        <p:txBody>
          <a:bodyPr wrap="square" rtlCol="0">
            <a:spAutoFit/>
          </a:bodyPr>
          <a:lstStyle/>
          <a:p>
            <a:r>
              <a:rPr lang="zh-TW" altLang="en-US" sz="1200" dirty="0" smtClean="0"/>
              <a:t>參考來源：美國教育部官網</a:t>
            </a:r>
            <a:r>
              <a:rPr lang="en-US" altLang="zh-TW" sz="1200" dirty="0" err="1" smtClean="0"/>
              <a:t>www.ed.gov</a:t>
            </a:r>
            <a:r>
              <a:rPr lang="en-US" altLang="zh-TW" sz="1200" dirty="0" smtClean="0"/>
              <a:t>/stem</a:t>
            </a:r>
            <a:endParaRPr lang="en-US" sz="1200" dirty="0"/>
          </a:p>
        </p:txBody>
      </p:sp>
      <p:sp>
        <p:nvSpPr>
          <p:cNvPr id="3" name="Date Placeholder 2"/>
          <p:cNvSpPr>
            <a:spLocks noGrp="1"/>
          </p:cNvSpPr>
          <p:nvPr>
            <p:ph type="dt" sz="half" idx="10"/>
          </p:nvPr>
        </p:nvSpPr>
        <p:spPr/>
        <p:txBody>
          <a:bodyPr/>
          <a:lstStyle/>
          <a:p>
            <a:fld id="{66268411-7951-8741-9D49-B44A1CAED79F}" type="datetime1">
              <a:rPr lang="zh-TW" altLang="en-US" smtClean="0"/>
              <a:t>16/7/12</a:t>
            </a:fld>
            <a:endParaRPr lang="en-US"/>
          </a:p>
        </p:txBody>
      </p:sp>
      <p:sp>
        <p:nvSpPr>
          <p:cNvPr id="5" name="Footer Placeholder 4"/>
          <p:cNvSpPr>
            <a:spLocks noGrp="1"/>
          </p:cNvSpPr>
          <p:nvPr>
            <p:ph type="ftr" sz="quarter" idx="11"/>
          </p:nvPr>
        </p:nvSpPr>
        <p:spPr/>
        <p:txBody>
          <a:bodyPr/>
          <a:lstStyle/>
          <a:p>
            <a:r>
              <a:rPr lang="en-US" smtClean="0"/>
              <a:t>FabLab-NKNU 高師大自造者基地</a:t>
            </a:r>
            <a:endParaRPr lang="en-US"/>
          </a:p>
        </p:txBody>
      </p:sp>
      <p:sp>
        <p:nvSpPr>
          <p:cNvPr id="7" name="Slide Number Placeholder 6"/>
          <p:cNvSpPr>
            <a:spLocks noGrp="1"/>
          </p:cNvSpPr>
          <p:nvPr>
            <p:ph type="sldNum" sz="quarter" idx="12"/>
          </p:nvPr>
        </p:nvSpPr>
        <p:spPr/>
        <p:txBody>
          <a:bodyPr/>
          <a:lstStyle/>
          <a:p>
            <a:fld id="{1CB17F7D-703C-4D4D-84F1-601A25A0EEC2}" type="slidenum">
              <a:rPr lang="en-US" smtClean="0"/>
              <a:pPr/>
              <a:t>9</a:t>
            </a:fld>
            <a:endParaRPr lang="en-US"/>
          </a:p>
        </p:txBody>
      </p:sp>
    </p:spTree>
    <p:extLst>
      <p:ext uri="{BB962C8B-B14F-4D97-AF65-F5344CB8AC3E}">
        <p14:creationId xmlns:p14="http://schemas.microsoft.com/office/powerpoint/2010/main" val="1003292254"/>
      </p:ext>
    </p:extLst>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969</TotalTime>
  <Words>1932</Words>
  <Application>Microsoft Macintosh PowerPoint</Application>
  <PresentationFormat>On-screen Show (4:3)</PresentationFormat>
  <Paragraphs>242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Codex</vt:lpstr>
      <vt:lpstr>FabLab-NKNU  高師大自造者基地</vt:lpstr>
      <vt:lpstr>Fab Charter (I)</vt:lpstr>
      <vt:lpstr>Fab Charter (II)   </vt:lpstr>
      <vt:lpstr>Maker Movement (I)</vt:lpstr>
      <vt:lpstr>Maker Movement (II)</vt:lpstr>
      <vt:lpstr>Maker Movement (III)</vt:lpstr>
      <vt:lpstr>STEM (I) Science/Technology/Engineering/Mathematics</vt:lpstr>
      <vt:lpstr>STEM (II) Science/Technology/Engineering/Mathematics</vt:lpstr>
      <vt:lpstr>STEM (III) Science/Technology/Engineering/Mathematics</vt:lpstr>
      <vt:lpstr>教育部推動創新自造教育改進計畫 師資培育大學自造者基地建置計畫</vt:lpstr>
      <vt:lpstr> FabLab-NKNU高師大自造者基地 區域基地分布圖及衛星學校分布圖</vt:lpstr>
      <vt:lpstr>Maker 應具備的基本技術</vt:lpstr>
      <vt:lpstr>師資及學生Maker培訓模式 Learning by Doing</vt:lpstr>
      <vt:lpstr>中小學Maker教育推動的瓶頸和問題 目前現況</vt:lpstr>
      <vt:lpstr>高師大自造者基地協助中小學 推動自造教發展策略（Ｉ）</vt:lpstr>
      <vt:lpstr>高師大自造者基地協助中小學 推動自造教發展策略（ＩＩ）</vt:lpstr>
      <vt:lpstr>FabLab-NKNU高師大自造者基地 執行策略</vt:lpstr>
      <vt:lpstr>傳統輔助自造設備</vt:lpstr>
      <vt:lpstr>數位輔助自造設備</vt:lpstr>
      <vt:lpstr>自造技術輔助教學（學習）平台</vt:lpstr>
      <vt:lpstr>FabLab-NKNU高師大自造者基地的建置 ＤＩＹ的精神建設基地</vt:lpstr>
      <vt:lpstr>FabLab-NKNU高師大自造者基地 揭牌啓用儀式</vt:lpstr>
      <vt:lpstr>FabLab-NKNU高師大自造者基地 五縣市局處及200所學校策略聯盟簽約</vt:lpstr>
      <vt:lpstr>FabLab-NKNU高師大自造者基地 五天密集中小學種子教師營隊</vt:lpstr>
      <vt:lpstr>FabLab-NKNU高師大自造者基地 中心基地及區域基地開課及時數規劃</vt:lpstr>
      <vt:lpstr>FabLab-NKNU高師大自造者基地 自造技術培訓規劃</vt:lpstr>
      <vt:lpstr>FabLab-NKNU高師大自造者基地 課程開發(20門）</vt:lpstr>
      <vt:lpstr>FabLab-NKNU高師大自造者基地 學員培訓技術能力管考</vt:lpstr>
      <vt:lpstr>FabLab-NKNU高師大自造者基地 歡迎加入臉書社團</vt:lpstr>
      <vt:lpstr>FabLab-NKNU高師大自造者基地 歡迎進入網站註冊會員申請聯盟學校</vt:lpstr>
      <vt:lpstr>FabLab-NKNU高師大自造者基地 感謝您的聆聽</vt:lpstr>
    </vt:vector>
  </TitlesOfParts>
  <Company>NKNU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高雄市政府教育局中小學儲備校長自造教育研習</dc:title>
  <dc:creator>Hermann Lin</dc:creator>
  <cp:lastModifiedBy>HERMANN LIN</cp:lastModifiedBy>
  <cp:revision>63</cp:revision>
  <dcterms:created xsi:type="dcterms:W3CDTF">2016-05-30T22:45:35Z</dcterms:created>
  <dcterms:modified xsi:type="dcterms:W3CDTF">2016-07-12T14:37:49Z</dcterms:modified>
</cp:coreProperties>
</file>